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handoutMasterIdLst>
    <p:handoutMasterId r:id="rId35"/>
  </p:handoutMasterIdLst>
  <p:sldIdLst>
    <p:sldId id="280" r:id="rId2"/>
    <p:sldId id="282" r:id="rId3"/>
    <p:sldId id="281" r:id="rId4"/>
    <p:sldId id="256" r:id="rId5"/>
    <p:sldId id="294" r:id="rId6"/>
    <p:sldId id="296" r:id="rId7"/>
    <p:sldId id="297" r:id="rId8"/>
    <p:sldId id="272" r:id="rId9"/>
    <p:sldId id="273" r:id="rId10"/>
    <p:sldId id="274" r:id="rId11"/>
    <p:sldId id="314" r:id="rId12"/>
    <p:sldId id="320" r:id="rId13"/>
    <p:sldId id="311" r:id="rId14"/>
    <p:sldId id="312" r:id="rId15"/>
    <p:sldId id="299" r:id="rId16"/>
    <p:sldId id="293" r:id="rId17"/>
    <p:sldId id="326" r:id="rId18"/>
    <p:sldId id="327" r:id="rId19"/>
    <p:sldId id="288" r:id="rId20"/>
    <p:sldId id="298" r:id="rId21"/>
    <p:sldId id="302" r:id="rId22"/>
    <p:sldId id="285" r:id="rId23"/>
    <p:sldId id="325" r:id="rId24"/>
    <p:sldId id="321" r:id="rId25"/>
    <p:sldId id="318" r:id="rId26"/>
    <p:sldId id="322" r:id="rId27"/>
    <p:sldId id="323" r:id="rId28"/>
    <p:sldId id="329" r:id="rId29"/>
    <p:sldId id="315" r:id="rId30"/>
    <p:sldId id="324" r:id="rId31"/>
    <p:sldId id="328" r:id="rId32"/>
    <p:sldId id="277"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FFF61-C61B-1117-3F1D-444896150C4F}" v="6" dt="2021-08-17T19:17:38.873"/>
    <p1510:client id="{4EBF8F10-7B40-4C6D-9A48-800118DF7378}" v="1" dt="2021-08-18T16:01:46.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580" autoAdjust="0"/>
  </p:normalViewPr>
  <p:slideViewPr>
    <p:cSldViewPr>
      <p:cViewPr varScale="1">
        <p:scale>
          <a:sx n="101" d="100"/>
          <a:sy n="101" d="100"/>
        </p:scale>
        <p:origin x="2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Arrington" userId="777c1ed6-d761-413c-9984-b850320484a2" providerId="ADAL" clId="{4EBF8F10-7B40-4C6D-9A48-800118DF7378}"/>
    <pc:docChg chg="custSel modSld">
      <pc:chgData name="Christopher Arrington" userId="777c1ed6-d761-413c-9984-b850320484a2" providerId="ADAL" clId="{4EBF8F10-7B40-4C6D-9A48-800118DF7378}" dt="2021-08-18T16:01:47.027" v="1" actId="27636"/>
      <pc:docMkLst>
        <pc:docMk/>
      </pc:docMkLst>
      <pc:sldChg chg="modSp mod">
        <pc:chgData name="Christopher Arrington" userId="777c1ed6-d761-413c-9984-b850320484a2" providerId="ADAL" clId="{4EBF8F10-7B40-4C6D-9A48-800118DF7378}" dt="2021-08-18T16:01:47.027" v="1" actId="27636"/>
        <pc:sldMkLst>
          <pc:docMk/>
          <pc:sldMk cId="0" sldId="285"/>
        </pc:sldMkLst>
        <pc:spChg chg="mod">
          <ac:chgData name="Christopher Arrington" userId="777c1ed6-d761-413c-9984-b850320484a2" providerId="ADAL" clId="{4EBF8F10-7B40-4C6D-9A48-800118DF7378}" dt="2021-08-18T16:01:47.027" v="1" actId="27636"/>
          <ac:spMkLst>
            <pc:docMk/>
            <pc:sldMk cId="0" sldId="285"/>
            <ac:spMk id="39939" creationId="{C86CC85B-8B21-4BED-81DD-3C8BFF695D7F}"/>
          </ac:spMkLst>
        </pc:spChg>
      </pc:sldChg>
      <pc:sldChg chg="modTransition">
        <pc:chgData name="Christopher Arrington" userId="777c1ed6-d761-413c-9984-b850320484a2" providerId="ADAL" clId="{4EBF8F10-7B40-4C6D-9A48-800118DF7378}" dt="2021-08-18T16:01:46.829" v="0"/>
        <pc:sldMkLst>
          <pc:docMk/>
          <pc:sldMk cId="1477121591" sldId="32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17.png"/><Relationship Id="rId6" Type="http://schemas.openxmlformats.org/officeDocument/2006/relationships/image" Target="../media/image10.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7C04A-5845-46D9-BC03-33407947FE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198502-00B8-4D7B-A8FC-1A0F1561927B}">
      <dgm:prSet/>
      <dgm:spPr/>
      <dgm:t>
        <a:bodyPr/>
        <a:lstStyle/>
        <a:p>
          <a:r>
            <a:rPr lang="en-US"/>
            <a:t>Introductions of guidance staff</a:t>
          </a:r>
        </a:p>
      </dgm:t>
    </dgm:pt>
    <dgm:pt modelId="{A59004CC-B64F-4EE5-96C1-7A1CA2C3ADAA}" type="parTrans" cxnId="{77B765BC-EC01-4480-9B69-DB8F6EB8E023}">
      <dgm:prSet/>
      <dgm:spPr/>
      <dgm:t>
        <a:bodyPr/>
        <a:lstStyle/>
        <a:p>
          <a:endParaRPr lang="en-US"/>
        </a:p>
      </dgm:t>
    </dgm:pt>
    <dgm:pt modelId="{DE9A4C0C-0F90-4322-90BE-CE4116B89363}" type="sibTrans" cxnId="{77B765BC-EC01-4480-9B69-DB8F6EB8E023}">
      <dgm:prSet/>
      <dgm:spPr/>
      <dgm:t>
        <a:bodyPr/>
        <a:lstStyle/>
        <a:p>
          <a:endParaRPr lang="en-US"/>
        </a:p>
      </dgm:t>
    </dgm:pt>
    <dgm:pt modelId="{0049496A-CEF6-4786-BF8F-AE79FE89DAFE}">
      <dgm:prSet/>
      <dgm:spPr/>
      <dgm:t>
        <a:bodyPr/>
        <a:lstStyle/>
        <a:p>
          <a:r>
            <a:rPr lang="en-US"/>
            <a:t>Assessments </a:t>
          </a:r>
        </a:p>
      </dgm:t>
    </dgm:pt>
    <dgm:pt modelId="{E1C16AFB-DDF6-42DB-B230-57B713B9B8AF}" type="parTrans" cxnId="{809DFEC6-F6C5-46CE-BDA8-7A9F9D710723}">
      <dgm:prSet/>
      <dgm:spPr/>
      <dgm:t>
        <a:bodyPr/>
        <a:lstStyle/>
        <a:p>
          <a:endParaRPr lang="en-US"/>
        </a:p>
      </dgm:t>
    </dgm:pt>
    <dgm:pt modelId="{28A110E9-4121-4AFD-9323-AE1666EC3B10}" type="sibTrans" cxnId="{809DFEC6-F6C5-46CE-BDA8-7A9F9D710723}">
      <dgm:prSet/>
      <dgm:spPr/>
      <dgm:t>
        <a:bodyPr/>
        <a:lstStyle/>
        <a:p>
          <a:endParaRPr lang="en-US"/>
        </a:p>
      </dgm:t>
    </dgm:pt>
    <dgm:pt modelId="{034430BF-F5A9-46F0-8A93-2425EF1461E8}">
      <dgm:prSet/>
      <dgm:spPr/>
      <dgm:t>
        <a:bodyPr/>
        <a:lstStyle/>
        <a:p>
          <a:r>
            <a:rPr lang="en-US"/>
            <a:t>Success through online grades</a:t>
          </a:r>
        </a:p>
      </dgm:t>
    </dgm:pt>
    <dgm:pt modelId="{F1A60CFE-9E86-43BA-9792-62842D7C7600}" type="parTrans" cxnId="{06E1A9B5-85E2-4C44-A469-D0BECD0D462D}">
      <dgm:prSet/>
      <dgm:spPr/>
      <dgm:t>
        <a:bodyPr/>
        <a:lstStyle/>
        <a:p>
          <a:endParaRPr lang="en-US"/>
        </a:p>
      </dgm:t>
    </dgm:pt>
    <dgm:pt modelId="{BC4FF406-3F86-4423-A30D-727113606FC5}" type="sibTrans" cxnId="{06E1A9B5-85E2-4C44-A469-D0BECD0D462D}">
      <dgm:prSet/>
      <dgm:spPr/>
      <dgm:t>
        <a:bodyPr/>
        <a:lstStyle/>
        <a:p>
          <a:endParaRPr lang="en-US"/>
        </a:p>
      </dgm:t>
    </dgm:pt>
    <dgm:pt modelId="{45B604A6-7E5E-4E05-80F5-EEAFBE7757B3}">
      <dgm:prSet/>
      <dgm:spPr/>
      <dgm:t>
        <a:bodyPr/>
        <a:lstStyle/>
        <a:p>
          <a:r>
            <a:rPr lang="en-US"/>
            <a:t>Graduation Requirements (academic)</a:t>
          </a:r>
        </a:p>
      </dgm:t>
    </dgm:pt>
    <dgm:pt modelId="{285990F1-7C43-4682-87E0-01E3F4C81E70}" type="parTrans" cxnId="{E11E016E-41B9-4484-A1AB-38BCA70CA4B7}">
      <dgm:prSet/>
      <dgm:spPr/>
      <dgm:t>
        <a:bodyPr/>
        <a:lstStyle/>
        <a:p>
          <a:endParaRPr lang="en-US"/>
        </a:p>
      </dgm:t>
    </dgm:pt>
    <dgm:pt modelId="{FA68BAAC-7ED9-4CC9-A967-05A3099C0F82}" type="sibTrans" cxnId="{E11E016E-41B9-4484-A1AB-38BCA70CA4B7}">
      <dgm:prSet/>
      <dgm:spPr/>
      <dgm:t>
        <a:bodyPr/>
        <a:lstStyle/>
        <a:p>
          <a:endParaRPr lang="en-US"/>
        </a:p>
      </dgm:t>
    </dgm:pt>
    <dgm:pt modelId="{ECCC3EAB-01EC-4CAF-BD4A-E94135EE0258}">
      <dgm:prSet/>
      <dgm:spPr/>
      <dgm:t>
        <a:bodyPr/>
        <a:lstStyle/>
        <a:p>
          <a:r>
            <a:rPr lang="en-US"/>
            <a:t>Computing GPA</a:t>
          </a:r>
        </a:p>
      </dgm:t>
    </dgm:pt>
    <dgm:pt modelId="{4413D173-1584-4E6C-B21E-19DFCDC45D99}" type="parTrans" cxnId="{2BB57E14-D949-4A3F-A8D3-DC425290243F}">
      <dgm:prSet/>
      <dgm:spPr/>
      <dgm:t>
        <a:bodyPr/>
        <a:lstStyle/>
        <a:p>
          <a:endParaRPr lang="en-US"/>
        </a:p>
      </dgm:t>
    </dgm:pt>
    <dgm:pt modelId="{762F23BD-99DC-4BE2-BE02-254BF480998E}" type="sibTrans" cxnId="{2BB57E14-D949-4A3F-A8D3-DC425290243F}">
      <dgm:prSet/>
      <dgm:spPr/>
      <dgm:t>
        <a:bodyPr/>
        <a:lstStyle/>
        <a:p>
          <a:endParaRPr lang="en-US"/>
        </a:p>
      </dgm:t>
    </dgm:pt>
    <dgm:pt modelId="{CAADBF96-2BB3-42C9-BAFF-4EC8ABF94B34}">
      <dgm:prSet/>
      <dgm:spPr/>
      <dgm:t>
        <a:bodyPr/>
        <a:lstStyle/>
        <a:p>
          <a:r>
            <a:rPr lang="en-US"/>
            <a:t>Attendance</a:t>
          </a:r>
        </a:p>
      </dgm:t>
    </dgm:pt>
    <dgm:pt modelId="{3D425EB9-C86A-4C96-8EDE-ECCDA46BFBEE}" type="parTrans" cxnId="{9E86C970-92D4-4574-94EB-7D1BA71F25F8}">
      <dgm:prSet/>
      <dgm:spPr/>
      <dgm:t>
        <a:bodyPr/>
        <a:lstStyle/>
        <a:p>
          <a:endParaRPr lang="en-US"/>
        </a:p>
      </dgm:t>
    </dgm:pt>
    <dgm:pt modelId="{1ECE82A8-EFDF-4CEC-9F41-97F45B3FBA39}" type="sibTrans" cxnId="{9E86C970-92D4-4574-94EB-7D1BA71F25F8}">
      <dgm:prSet/>
      <dgm:spPr/>
      <dgm:t>
        <a:bodyPr/>
        <a:lstStyle/>
        <a:p>
          <a:endParaRPr lang="en-US"/>
        </a:p>
      </dgm:t>
    </dgm:pt>
    <dgm:pt modelId="{8E5753F5-98A8-4F8D-85EC-38400034C314}" type="pres">
      <dgm:prSet presAssocID="{0CE7C04A-5845-46D9-BC03-33407947FEB6}" presName="root" presStyleCnt="0">
        <dgm:presLayoutVars>
          <dgm:dir/>
          <dgm:resizeHandles val="exact"/>
        </dgm:presLayoutVars>
      </dgm:prSet>
      <dgm:spPr/>
    </dgm:pt>
    <dgm:pt modelId="{8E9395DA-1019-4471-886A-D530DAB95698}" type="pres">
      <dgm:prSet presAssocID="{36198502-00B8-4D7B-A8FC-1A0F1561927B}" presName="compNode" presStyleCnt="0"/>
      <dgm:spPr/>
    </dgm:pt>
    <dgm:pt modelId="{E4A73EBA-4D38-47E4-8063-56277857F57E}" type="pres">
      <dgm:prSet presAssocID="{36198502-00B8-4D7B-A8FC-1A0F1561927B}" presName="bgRect" presStyleLbl="bgShp" presStyleIdx="0" presStyleCnt="6"/>
      <dgm:spPr/>
    </dgm:pt>
    <dgm:pt modelId="{7565B427-FF99-46DB-9E75-DA24364D63D5}" type="pres">
      <dgm:prSet presAssocID="{36198502-00B8-4D7B-A8FC-1A0F156192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A28B40CC-42B4-443C-B3FB-82BDD52520A2}" type="pres">
      <dgm:prSet presAssocID="{36198502-00B8-4D7B-A8FC-1A0F1561927B}" presName="spaceRect" presStyleCnt="0"/>
      <dgm:spPr/>
    </dgm:pt>
    <dgm:pt modelId="{5075AB61-EB10-4F8C-B80B-BA4B26037325}" type="pres">
      <dgm:prSet presAssocID="{36198502-00B8-4D7B-A8FC-1A0F1561927B}" presName="parTx" presStyleLbl="revTx" presStyleIdx="0" presStyleCnt="6">
        <dgm:presLayoutVars>
          <dgm:chMax val="0"/>
          <dgm:chPref val="0"/>
        </dgm:presLayoutVars>
      </dgm:prSet>
      <dgm:spPr/>
    </dgm:pt>
    <dgm:pt modelId="{D32353E6-076F-4696-B26C-CB15CBA4B868}" type="pres">
      <dgm:prSet presAssocID="{DE9A4C0C-0F90-4322-90BE-CE4116B89363}" presName="sibTrans" presStyleCnt="0"/>
      <dgm:spPr/>
    </dgm:pt>
    <dgm:pt modelId="{501631AC-D491-494B-94F3-BF1E5281FBD0}" type="pres">
      <dgm:prSet presAssocID="{0049496A-CEF6-4786-BF8F-AE79FE89DAFE}" presName="compNode" presStyleCnt="0"/>
      <dgm:spPr/>
    </dgm:pt>
    <dgm:pt modelId="{82229D62-C60F-4C18-A594-5A348F3C0D3A}" type="pres">
      <dgm:prSet presAssocID="{0049496A-CEF6-4786-BF8F-AE79FE89DAFE}" presName="bgRect" presStyleLbl="bgShp" presStyleIdx="1" presStyleCnt="6"/>
      <dgm:spPr/>
    </dgm:pt>
    <dgm:pt modelId="{9B556BAC-CC11-4D5B-AC7A-2FE7A0CDCC89}" type="pres">
      <dgm:prSet presAssocID="{0049496A-CEF6-4786-BF8F-AE79FE89DAF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6DEB97E4-A57E-4EB8-8034-283998DB27B7}" type="pres">
      <dgm:prSet presAssocID="{0049496A-CEF6-4786-BF8F-AE79FE89DAFE}" presName="spaceRect" presStyleCnt="0"/>
      <dgm:spPr/>
    </dgm:pt>
    <dgm:pt modelId="{8932DAEB-0577-4A01-B9D6-79B535AAA294}" type="pres">
      <dgm:prSet presAssocID="{0049496A-CEF6-4786-BF8F-AE79FE89DAFE}" presName="parTx" presStyleLbl="revTx" presStyleIdx="1" presStyleCnt="6">
        <dgm:presLayoutVars>
          <dgm:chMax val="0"/>
          <dgm:chPref val="0"/>
        </dgm:presLayoutVars>
      </dgm:prSet>
      <dgm:spPr/>
    </dgm:pt>
    <dgm:pt modelId="{13943A9B-2B46-4ACC-8A09-A9F6E355C54A}" type="pres">
      <dgm:prSet presAssocID="{28A110E9-4121-4AFD-9323-AE1666EC3B10}" presName="sibTrans" presStyleCnt="0"/>
      <dgm:spPr/>
    </dgm:pt>
    <dgm:pt modelId="{C7D23074-C3EF-41AA-A1C5-A46416C676FF}" type="pres">
      <dgm:prSet presAssocID="{034430BF-F5A9-46F0-8A93-2425EF1461E8}" presName="compNode" presStyleCnt="0"/>
      <dgm:spPr/>
    </dgm:pt>
    <dgm:pt modelId="{8F33B4C5-7019-4551-A4D0-7D2F81F0A744}" type="pres">
      <dgm:prSet presAssocID="{034430BF-F5A9-46F0-8A93-2425EF1461E8}" presName="bgRect" presStyleLbl="bgShp" presStyleIdx="2" presStyleCnt="6"/>
      <dgm:spPr/>
    </dgm:pt>
    <dgm:pt modelId="{0B857481-887F-4755-AE1E-E0C31A74877B}" type="pres">
      <dgm:prSet presAssocID="{034430BF-F5A9-46F0-8A93-2425EF1461E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2EBA1F84-74FE-4C15-8874-EB41517AC683}" type="pres">
      <dgm:prSet presAssocID="{034430BF-F5A9-46F0-8A93-2425EF1461E8}" presName="spaceRect" presStyleCnt="0"/>
      <dgm:spPr/>
    </dgm:pt>
    <dgm:pt modelId="{B1D307FA-1147-405E-813B-20C998766B61}" type="pres">
      <dgm:prSet presAssocID="{034430BF-F5A9-46F0-8A93-2425EF1461E8}" presName="parTx" presStyleLbl="revTx" presStyleIdx="2" presStyleCnt="6">
        <dgm:presLayoutVars>
          <dgm:chMax val="0"/>
          <dgm:chPref val="0"/>
        </dgm:presLayoutVars>
      </dgm:prSet>
      <dgm:spPr/>
    </dgm:pt>
    <dgm:pt modelId="{DA3DCC60-9D28-43D9-9A2A-A23205766472}" type="pres">
      <dgm:prSet presAssocID="{BC4FF406-3F86-4423-A30D-727113606FC5}" presName="sibTrans" presStyleCnt="0"/>
      <dgm:spPr/>
    </dgm:pt>
    <dgm:pt modelId="{61AB028F-9DFF-4FAC-B4A9-1A015F5A456F}" type="pres">
      <dgm:prSet presAssocID="{45B604A6-7E5E-4E05-80F5-EEAFBE7757B3}" presName="compNode" presStyleCnt="0"/>
      <dgm:spPr/>
    </dgm:pt>
    <dgm:pt modelId="{254D5132-A051-4723-91DF-7291E12BB6AF}" type="pres">
      <dgm:prSet presAssocID="{45B604A6-7E5E-4E05-80F5-EEAFBE7757B3}" presName="bgRect" presStyleLbl="bgShp" presStyleIdx="3" presStyleCnt="6"/>
      <dgm:spPr/>
    </dgm:pt>
    <dgm:pt modelId="{3479A1E2-4190-46A8-9A1E-5897646D244A}" type="pres">
      <dgm:prSet presAssocID="{45B604A6-7E5E-4E05-80F5-EEAFBE7757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80CAB784-1399-4165-A9BF-5F17B16FE895}" type="pres">
      <dgm:prSet presAssocID="{45B604A6-7E5E-4E05-80F5-EEAFBE7757B3}" presName="spaceRect" presStyleCnt="0"/>
      <dgm:spPr/>
    </dgm:pt>
    <dgm:pt modelId="{C4B9EC21-1080-4641-9F7D-5A1284464204}" type="pres">
      <dgm:prSet presAssocID="{45B604A6-7E5E-4E05-80F5-EEAFBE7757B3}" presName="parTx" presStyleLbl="revTx" presStyleIdx="3" presStyleCnt="6">
        <dgm:presLayoutVars>
          <dgm:chMax val="0"/>
          <dgm:chPref val="0"/>
        </dgm:presLayoutVars>
      </dgm:prSet>
      <dgm:spPr/>
    </dgm:pt>
    <dgm:pt modelId="{C627D284-A0F9-482F-8C14-B98571FA174C}" type="pres">
      <dgm:prSet presAssocID="{FA68BAAC-7ED9-4CC9-A967-05A3099C0F82}" presName="sibTrans" presStyleCnt="0"/>
      <dgm:spPr/>
    </dgm:pt>
    <dgm:pt modelId="{D44806B7-B6CE-43FD-9D02-F93E22F3B5A4}" type="pres">
      <dgm:prSet presAssocID="{ECCC3EAB-01EC-4CAF-BD4A-E94135EE0258}" presName="compNode" presStyleCnt="0"/>
      <dgm:spPr/>
    </dgm:pt>
    <dgm:pt modelId="{C0EE5721-5270-4322-BDE8-E9D290E13E0C}" type="pres">
      <dgm:prSet presAssocID="{ECCC3EAB-01EC-4CAF-BD4A-E94135EE0258}" presName="bgRect" presStyleLbl="bgShp" presStyleIdx="4" presStyleCnt="6"/>
      <dgm:spPr/>
    </dgm:pt>
    <dgm:pt modelId="{8A25131A-647A-4427-9D3C-AA0A148DE962}" type="pres">
      <dgm:prSet presAssocID="{ECCC3EAB-01EC-4CAF-BD4A-E94135EE025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uter"/>
        </a:ext>
      </dgm:extLst>
    </dgm:pt>
    <dgm:pt modelId="{3A1DFAF3-7B0B-4CC7-A3AA-C44A61D42611}" type="pres">
      <dgm:prSet presAssocID="{ECCC3EAB-01EC-4CAF-BD4A-E94135EE0258}" presName="spaceRect" presStyleCnt="0"/>
      <dgm:spPr/>
    </dgm:pt>
    <dgm:pt modelId="{6B77FD1F-5B92-446C-A1AB-221F1A841B77}" type="pres">
      <dgm:prSet presAssocID="{ECCC3EAB-01EC-4CAF-BD4A-E94135EE0258}" presName="parTx" presStyleLbl="revTx" presStyleIdx="4" presStyleCnt="6">
        <dgm:presLayoutVars>
          <dgm:chMax val="0"/>
          <dgm:chPref val="0"/>
        </dgm:presLayoutVars>
      </dgm:prSet>
      <dgm:spPr/>
    </dgm:pt>
    <dgm:pt modelId="{40137894-B6C6-4665-856A-3839B856DA40}" type="pres">
      <dgm:prSet presAssocID="{762F23BD-99DC-4BE2-BE02-254BF480998E}" presName="sibTrans" presStyleCnt="0"/>
      <dgm:spPr/>
    </dgm:pt>
    <dgm:pt modelId="{E579A00D-A06B-4C4F-9952-457752C6DB02}" type="pres">
      <dgm:prSet presAssocID="{CAADBF96-2BB3-42C9-BAFF-4EC8ABF94B34}" presName="compNode" presStyleCnt="0"/>
      <dgm:spPr/>
    </dgm:pt>
    <dgm:pt modelId="{EE0829D6-FDEB-4C30-94BE-AC5444F152FE}" type="pres">
      <dgm:prSet presAssocID="{CAADBF96-2BB3-42C9-BAFF-4EC8ABF94B34}" presName="bgRect" presStyleLbl="bgShp" presStyleIdx="5" presStyleCnt="6"/>
      <dgm:spPr/>
    </dgm:pt>
    <dgm:pt modelId="{8A0CEFC8-3DA9-4FF1-82E6-180E28FF265B}" type="pres">
      <dgm:prSet presAssocID="{CAADBF96-2BB3-42C9-BAFF-4EC8ABF94B3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opwatch"/>
        </a:ext>
      </dgm:extLst>
    </dgm:pt>
    <dgm:pt modelId="{78C9DD38-38C8-4D72-A698-5299415F2559}" type="pres">
      <dgm:prSet presAssocID="{CAADBF96-2BB3-42C9-BAFF-4EC8ABF94B34}" presName="spaceRect" presStyleCnt="0"/>
      <dgm:spPr/>
    </dgm:pt>
    <dgm:pt modelId="{9762F97E-69CB-4779-8F5B-2FF640A2D2AC}" type="pres">
      <dgm:prSet presAssocID="{CAADBF96-2BB3-42C9-BAFF-4EC8ABF94B34}" presName="parTx" presStyleLbl="revTx" presStyleIdx="5" presStyleCnt="6">
        <dgm:presLayoutVars>
          <dgm:chMax val="0"/>
          <dgm:chPref val="0"/>
        </dgm:presLayoutVars>
      </dgm:prSet>
      <dgm:spPr/>
    </dgm:pt>
  </dgm:ptLst>
  <dgm:cxnLst>
    <dgm:cxn modelId="{2BB57E14-D949-4A3F-A8D3-DC425290243F}" srcId="{0CE7C04A-5845-46D9-BC03-33407947FEB6}" destId="{ECCC3EAB-01EC-4CAF-BD4A-E94135EE0258}" srcOrd="4" destOrd="0" parTransId="{4413D173-1584-4E6C-B21E-19DFCDC45D99}" sibTransId="{762F23BD-99DC-4BE2-BE02-254BF480998E}"/>
    <dgm:cxn modelId="{733BF53D-9071-4AEA-9ABE-841FF36998F2}" type="presOf" srcId="{034430BF-F5A9-46F0-8A93-2425EF1461E8}" destId="{B1D307FA-1147-405E-813B-20C998766B61}" srcOrd="0" destOrd="0" presId="urn:microsoft.com/office/officeart/2018/2/layout/IconVerticalSolidList"/>
    <dgm:cxn modelId="{8544BC5E-C49D-4A14-8E14-65CB0DB7E637}" type="presOf" srcId="{CAADBF96-2BB3-42C9-BAFF-4EC8ABF94B34}" destId="{9762F97E-69CB-4779-8F5B-2FF640A2D2AC}" srcOrd="0" destOrd="0" presId="urn:microsoft.com/office/officeart/2018/2/layout/IconVerticalSolidList"/>
    <dgm:cxn modelId="{10D8EF63-5893-4D8E-AE95-0F23BB8623AA}" type="presOf" srcId="{45B604A6-7E5E-4E05-80F5-EEAFBE7757B3}" destId="{C4B9EC21-1080-4641-9F7D-5A1284464204}" srcOrd="0" destOrd="0" presId="urn:microsoft.com/office/officeart/2018/2/layout/IconVerticalSolidList"/>
    <dgm:cxn modelId="{E11E016E-41B9-4484-A1AB-38BCA70CA4B7}" srcId="{0CE7C04A-5845-46D9-BC03-33407947FEB6}" destId="{45B604A6-7E5E-4E05-80F5-EEAFBE7757B3}" srcOrd="3" destOrd="0" parTransId="{285990F1-7C43-4682-87E0-01E3F4C81E70}" sibTransId="{FA68BAAC-7ED9-4CC9-A967-05A3099C0F82}"/>
    <dgm:cxn modelId="{9E86C970-92D4-4574-94EB-7D1BA71F25F8}" srcId="{0CE7C04A-5845-46D9-BC03-33407947FEB6}" destId="{CAADBF96-2BB3-42C9-BAFF-4EC8ABF94B34}" srcOrd="5" destOrd="0" parTransId="{3D425EB9-C86A-4C96-8EDE-ECCDA46BFBEE}" sibTransId="{1ECE82A8-EFDF-4CEC-9F41-97F45B3FBA39}"/>
    <dgm:cxn modelId="{3BEEF189-3902-42A8-8D87-4DD4A74A19BA}" type="presOf" srcId="{0CE7C04A-5845-46D9-BC03-33407947FEB6}" destId="{8E5753F5-98A8-4F8D-85EC-38400034C314}" srcOrd="0" destOrd="0" presId="urn:microsoft.com/office/officeart/2018/2/layout/IconVerticalSolidList"/>
    <dgm:cxn modelId="{21AA339B-26D8-4A23-A9DD-ABE7E740CA95}" type="presOf" srcId="{0049496A-CEF6-4786-BF8F-AE79FE89DAFE}" destId="{8932DAEB-0577-4A01-B9D6-79B535AAA294}" srcOrd="0" destOrd="0" presId="urn:microsoft.com/office/officeart/2018/2/layout/IconVerticalSolidList"/>
    <dgm:cxn modelId="{06E1A9B5-85E2-4C44-A469-D0BECD0D462D}" srcId="{0CE7C04A-5845-46D9-BC03-33407947FEB6}" destId="{034430BF-F5A9-46F0-8A93-2425EF1461E8}" srcOrd="2" destOrd="0" parTransId="{F1A60CFE-9E86-43BA-9792-62842D7C7600}" sibTransId="{BC4FF406-3F86-4423-A30D-727113606FC5}"/>
    <dgm:cxn modelId="{77B765BC-EC01-4480-9B69-DB8F6EB8E023}" srcId="{0CE7C04A-5845-46D9-BC03-33407947FEB6}" destId="{36198502-00B8-4D7B-A8FC-1A0F1561927B}" srcOrd="0" destOrd="0" parTransId="{A59004CC-B64F-4EE5-96C1-7A1CA2C3ADAA}" sibTransId="{DE9A4C0C-0F90-4322-90BE-CE4116B89363}"/>
    <dgm:cxn modelId="{2078D6C1-AC79-4FF3-ACE2-E5A806D5E18D}" type="presOf" srcId="{ECCC3EAB-01EC-4CAF-BD4A-E94135EE0258}" destId="{6B77FD1F-5B92-446C-A1AB-221F1A841B77}" srcOrd="0" destOrd="0" presId="urn:microsoft.com/office/officeart/2018/2/layout/IconVerticalSolidList"/>
    <dgm:cxn modelId="{809DFEC6-F6C5-46CE-BDA8-7A9F9D710723}" srcId="{0CE7C04A-5845-46D9-BC03-33407947FEB6}" destId="{0049496A-CEF6-4786-BF8F-AE79FE89DAFE}" srcOrd="1" destOrd="0" parTransId="{E1C16AFB-DDF6-42DB-B230-57B713B9B8AF}" sibTransId="{28A110E9-4121-4AFD-9323-AE1666EC3B10}"/>
    <dgm:cxn modelId="{9ECA38F5-7262-4507-BF3D-641BBDA29D96}" type="presOf" srcId="{36198502-00B8-4D7B-A8FC-1A0F1561927B}" destId="{5075AB61-EB10-4F8C-B80B-BA4B26037325}" srcOrd="0" destOrd="0" presId="urn:microsoft.com/office/officeart/2018/2/layout/IconVerticalSolidList"/>
    <dgm:cxn modelId="{7AE0E0C9-C4A0-4633-93BD-46EE3A4D8F84}" type="presParOf" srcId="{8E5753F5-98A8-4F8D-85EC-38400034C314}" destId="{8E9395DA-1019-4471-886A-D530DAB95698}" srcOrd="0" destOrd="0" presId="urn:microsoft.com/office/officeart/2018/2/layout/IconVerticalSolidList"/>
    <dgm:cxn modelId="{D5054242-9078-4797-9011-ADD90894DD40}" type="presParOf" srcId="{8E9395DA-1019-4471-886A-D530DAB95698}" destId="{E4A73EBA-4D38-47E4-8063-56277857F57E}" srcOrd="0" destOrd="0" presId="urn:microsoft.com/office/officeart/2018/2/layout/IconVerticalSolidList"/>
    <dgm:cxn modelId="{5BE69316-04BE-4049-8695-3F386A211B08}" type="presParOf" srcId="{8E9395DA-1019-4471-886A-D530DAB95698}" destId="{7565B427-FF99-46DB-9E75-DA24364D63D5}" srcOrd="1" destOrd="0" presId="urn:microsoft.com/office/officeart/2018/2/layout/IconVerticalSolidList"/>
    <dgm:cxn modelId="{271323FE-DB0D-4B79-90C7-DB26A45D3EC0}" type="presParOf" srcId="{8E9395DA-1019-4471-886A-D530DAB95698}" destId="{A28B40CC-42B4-443C-B3FB-82BDD52520A2}" srcOrd="2" destOrd="0" presId="urn:microsoft.com/office/officeart/2018/2/layout/IconVerticalSolidList"/>
    <dgm:cxn modelId="{8D61DBEA-1DAC-425F-9E6C-FB2AB4AF13F3}" type="presParOf" srcId="{8E9395DA-1019-4471-886A-D530DAB95698}" destId="{5075AB61-EB10-4F8C-B80B-BA4B26037325}" srcOrd="3" destOrd="0" presId="urn:microsoft.com/office/officeart/2018/2/layout/IconVerticalSolidList"/>
    <dgm:cxn modelId="{C2888B2E-BDCF-4B9F-A8BC-FDC0B0067710}" type="presParOf" srcId="{8E5753F5-98A8-4F8D-85EC-38400034C314}" destId="{D32353E6-076F-4696-B26C-CB15CBA4B868}" srcOrd="1" destOrd="0" presId="urn:microsoft.com/office/officeart/2018/2/layout/IconVerticalSolidList"/>
    <dgm:cxn modelId="{42D532D9-CF80-4DCE-8F85-B1746EA4E7DA}" type="presParOf" srcId="{8E5753F5-98A8-4F8D-85EC-38400034C314}" destId="{501631AC-D491-494B-94F3-BF1E5281FBD0}" srcOrd="2" destOrd="0" presId="urn:microsoft.com/office/officeart/2018/2/layout/IconVerticalSolidList"/>
    <dgm:cxn modelId="{F8576419-83DC-4D2C-9125-8255A4902008}" type="presParOf" srcId="{501631AC-D491-494B-94F3-BF1E5281FBD0}" destId="{82229D62-C60F-4C18-A594-5A348F3C0D3A}" srcOrd="0" destOrd="0" presId="urn:microsoft.com/office/officeart/2018/2/layout/IconVerticalSolidList"/>
    <dgm:cxn modelId="{76764F99-F5B3-42AF-AB11-4B9184CC27D3}" type="presParOf" srcId="{501631AC-D491-494B-94F3-BF1E5281FBD0}" destId="{9B556BAC-CC11-4D5B-AC7A-2FE7A0CDCC89}" srcOrd="1" destOrd="0" presId="urn:microsoft.com/office/officeart/2018/2/layout/IconVerticalSolidList"/>
    <dgm:cxn modelId="{0011AC13-E886-46F2-B4F4-399E88644504}" type="presParOf" srcId="{501631AC-D491-494B-94F3-BF1E5281FBD0}" destId="{6DEB97E4-A57E-4EB8-8034-283998DB27B7}" srcOrd="2" destOrd="0" presId="urn:microsoft.com/office/officeart/2018/2/layout/IconVerticalSolidList"/>
    <dgm:cxn modelId="{FD7F0B86-1697-4A80-AD10-84990108B500}" type="presParOf" srcId="{501631AC-D491-494B-94F3-BF1E5281FBD0}" destId="{8932DAEB-0577-4A01-B9D6-79B535AAA294}" srcOrd="3" destOrd="0" presId="urn:microsoft.com/office/officeart/2018/2/layout/IconVerticalSolidList"/>
    <dgm:cxn modelId="{632439E4-6A2F-4E7B-BC8A-4DA9E92BA624}" type="presParOf" srcId="{8E5753F5-98A8-4F8D-85EC-38400034C314}" destId="{13943A9B-2B46-4ACC-8A09-A9F6E355C54A}" srcOrd="3" destOrd="0" presId="urn:microsoft.com/office/officeart/2018/2/layout/IconVerticalSolidList"/>
    <dgm:cxn modelId="{96AA72A1-B1D4-4BD6-8538-81EA52D3D3CA}" type="presParOf" srcId="{8E5753F5-98A8-4F8D-85EC-38400034C314}" destId="{C7D23074-C3EF-41AA-A1C5-A46416C676FF}" srcOrd="4" destOrd="0" presId="urn:microsoft.com/office/officeart/2018/2/layout/IconVerticalSolidList"/>
    <dgm:cxn modelId="{BB739C23-6EBD-432D-948F-0F46417C623A}" type="presParOf" srcId="{C7D23074-C3EF-41AA-A1C5-A46416C676FF}" destId="{8F33B4C5-7019-4551-A4D0-7D2F81F0A744}" srcOrd="0" destOrd="0" presId="urn:microsoft.com/office/officeart/2018/2/layout/IconVerticalSolidList"/>
    <dgm:cxn modelId="{AE59BBB9-6B7C-42F0-B97E-4048E53E21A4}" type="presParOf" srcId="{C7D23074-C3EF-41AA-A1C5-A46416C676FF}" destId="{0B857481-887F-4755-AE1E-E0C31A74877B}" srcOrd="1" destOrd="0" presId="urn:microsoft.com/office/officeart/2018/2/layout/IconVerticalSolidList"/>
    <dgm:cxn modelId="{EF1E0BE4-3450-4E62-98AA-3D26DA31A997}" type="presParOf" srcId="{C7D23074-C3EF-41AA-A1C5-A46416C676FF}" destId="{2EBA1F84-74FE-4C15-8874-EB41517AC683}" srcOrd="2" destOrd="0" presId="urn:microsoft.com/office/officeart/2018/2/layout/IconVerticalSolidList"/>
    <dgm:cxn modelId="{1832ECEB-C143-4E06-BB1B-9DFA36FEFFC2}" type="presParOf" srcId="{C7D23074-C3EF-41AA-A1C5-A46416C676FF}" destId="{B1D307FA-1147-405E-813B-20C998766B61}" srcOrd="3" destOrd="0" presId="urn:microsoft.com/office/officeart/2018/2/layout/IconVerticalSolidList"/>
    <dgm:cxn modelId="{4760A2BA-C1CE-48F0-8C70-EDAC1C7BB667}" type="presParOf" srcId="{8E5753F5-98A8-4F8D-85EC-38400034C314}" destId="{DA3DCC60-9D28-43D9-9A2A-A23205766472}" srcOrd="5" destOrd="0" presId="urn:microsoft.com/office/officeart/2018/2/layout/IconVerticalSolidList"/>
    <dgm:cxn modelId="{2BA9B554-9812-4CE6-9755-F9AF8307608C}" type="presParOf" srcId="{8E5753F5-98A8-4F8D-85EC-38400034C314}" destId="{61AB028F-9DFF-4FAC-B4A9-1A015F5A456F}" srcOrd="6" destOrd="0" presId="urn:microsoft.com/office/officeart/2018/2/layout/IconVerticalSolidList"/>
    <dgm:cxn modelId="{FECF4A29-695C-4AFC-AC83-A5746B0C5E5C}" type="presParOf" srcId="{61AB028F-9DFF-4FAC-B4A9-1A015F5A456F}" destId="{254D5132-A051-4723-91DF-7291E12BB6AF}" srcOrd="0" destOrd="0" presId="urn:microsoft.com/office/officeart/2018/2/layout/IconVerticalSolidList"/>
    <dgm:cxn modelId="{74E10437-6771-4A4D-9AFB-A291DA3215D1}" type="presParOf" srcId="{61AB028F-9DFF-4FAC-B4A9-1A015F5A456F}" destId="{3479A1E2-4190-46A8-9A1E-5897646D244A}" srcOrd="1" destOrd="0" presId="urn:microsoft.com/office/officeart/2018/2/layout/IconVerticalSolidList"/>
    <dgm:cxn modelId="{DF895E29-BDE3-4716-9F8D-8F08CAC83717}" type="presParOf" srcId="{61AB028F-9DFF-4FAC-B4A9-1A015F5A456F}" destId="{80CAB784-1399-4165-A9BF-5F17B16FE895}" srcOrd="2" destOrd="0" presId="urn:microsoft.com/office/officeart/2018/2/layout/IconVerticalSolidList"/>
    <dgm:cxn modelId="{763B5ACB-0100-4BDC-BEAB-F3F6ECDF6A5B}" type="presParOf" srcId="{61AB028F-9DFF-4FAC-B4A9-1A015F5A456F}" destId="{C4B9EC21-1080-4641-9F7D-5A1284464204}" srcOrd="3" destOrd="0" presId="urn:microsoft.com/office/officeart/2018/2/layout/IconVerticalSolidList"/>
    <dgm:cxn modelId="{7BCFDBF3-8E09-4CF4-9DF3-3B2AB98773F9}" type="presParOf" srcId="{8E5753F5-98A8-4F8D-85EC-38400034C314}" destId="{C627D284-A0F9-482F-8C14-B98571FA174C}" srcOrd="7" destOrd="0" presId="urn:microsoft.com/office/officeart/2018/2/layout/IconVerticalSolidList"/>
    <dgm:cxn modelId="{6B8D6CD1-1EEF-4CF4-B002-B50A6AD7A18E}" type="presParOf" srcId="{8E5753F5-98A8-4F8D-85EC-38400034C314}" destId="{D44806B7-B6CE-43FD-9D02-F93E22F3B5A4}" srcOrd="8" destOrd="0" presId="urn:microsoft.com/office/officeart/2018/2/layout/IconVerticalSolidList"/>
    <dgm:cxn modelId="{44D84320-C6B2-43C0-A4A3-123E767CFB4E}" type="presParOf" srcId="{D44806B7-B6CE-43FD-9D02-F93E22F3B5A4}" destId="{C0EE5721-5270-4322-BDE8-E9D290E13E0C}" srcOrd="0" destOrd="0" presId="urn:microsoft.com/office/officeart/2018/2/layout/IconVerticalSolidList"/>
    <dgm:cxn modelId="{DCB1092D-E853-4DCE-B0C9-FC2134A94A43}" type="presParOf" srcId="{D44806B7-B6CE-43FD-9D02-F93E22F3B5A4}" destId="{8A25131A-647A-4427-9D3C-AA0A148DE962}" srcOrd="1" destOrd="0" presId="urn:microsoft.com/office/officeart/2018/2/layout/IconVerticalSolidList"/>
    <dgm:cxn modelId="{3B96B855-D8C7-4104-9377-52F608F81777}" type="presParOf" srcId="{D44806B7-B6CE-43FD-9D02-F93E22F3B5A4}" destId="{3A1DFAF3-7B0B-4CC7-A3AA-C44A61D42611}" srcOrd="2" destOrd="0" presId="urn:microsoft.com/office/officeart/2018/2/layout/IconVerticalSolidList"/>
    <dgm:cxn modelId="{A60A7020-F274-44F4-8C54-65FE569DB53B}" type="presParOf" srcId="{D44806B7-B6CE-43FD-9D02-F93E22F3B5A4}" destId="{6B77FD1F-5B92-446C-A1AB-221F1A841B77}" srcOrd="3" destOrd="0" presId="urn:microsoft.com/office/officeart/2018/2/layout/IconVerticalSolidList"/>
    <dgm:cxn modelId="{BE3971FE-B718-4064-9EFC-B4502A4D5462}" type="presParOf" srcId="{8E5753F5-98A8-4F8D-85EC-38400034C314}" destId="{40137894-B6C6-4665-856A-3839B856DA40}" srcOrd="9" destOrd="0" presId="urn:microsoft.com/office/officeart/2018/2/layout/IconVerticalSolidList"/>
    <dgm:cxn modelId="{860DCE36-F845-4798-9A44-7ADB458C0D8B}" type="presParOf" srcId="{8E5753F5-98A8-4F8D-85EC-38400034C314}" destId="{E579A00D-A06B-4C4F-9952-457752C6DB02}" srcOrd="10" destOrd="0" presId="urn:microsoft.com/office/officeart/2018/2/layout/IconVerticalSolidList"/>
    <dgm:cxn modelId="{780408AA-3BD6-40E5-8A7C-7C381B3DDC43}" type="presParOf" srcId="{E579A00D-A06B-4C4F-9952-457752C6DB02}" destId="{EE0829D6-FDEB-4C30-94BE-AC5444F152FE}" srcOrd="0" destOrd="0" presId="urn:microsoft.com/office/officeart/2018/2/layout/IconVerticalSolidList"/>
    <dgm:cxn modelId="{9FBFEAE2-7947-4BEE-BE4C-091909CC2A9B}" type="presParOf" srcId="{E579A00D-A06B-4C4F-9952-457752C6DB02}" destId="{8A0CEFC8-3DA9-4FF1-82E6-180E28FF265B}" srcOrd="1" destOrd="0" presId="urn:microsoft.com/office/officeart/2018/2/layout/IconVerticalSolidList"/>
    <dgm:cxn modelId="{C02591A7-FB25-4657-8281-45392327F008}" type="presParOf" srcId="{E579A00D-A06B-4C4F-9952-457752C6DB02}" destId="{78C9DD38-38C8-4D72-A698-5299415F2559}" srcOrd="2" destOrd="0" presId="urn:microsoft.com/office/officeart/2018/2/layout/IconVerticalSolidList"/>
    <dgm:cxn modelId="{1851C238-2344-44CD-90A1-0A9701EAA512}" type="presParOf" srcId="{E579A00D-A06B-4C4F-9952-457752C6DB02}" destId="{9762F97E-69CB-4779-8F5B-2FF640A2D2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2FF8F-6593-41DD-B038-10F48FD6E165}" type="doc">
      <dgm:prSet loTypeId="urn:microsoft.com/office/officeart/2016/7/layout/BasicLinearProcessNumbered" loCatId="process" qsTypeId="urn:microsoft.com/office/officeart/2005/8/quickstyle/simple4" qsCatId="simple" csTypeId="urn:microsoft.com/office/officeart/2005/8/colors/colorful1" csCatId="colorful"/>
      <dgm:spPr/>
      <dgm:t>
        <a:bodyPr/>
        <a:lstStyle/>
        <a:p>
          <a:endParaRPr lang="en-US"/>
        </a:p>
      </dgm:t>
    </dgm:pt>
    <dgm:pt modelId="{2888E78B-D107-45C2-AEE1-C684432D60BA}">
      <dgm:prSet/>
      <dgm:spPr/>
      <dgm:t>
        <a:bodyPr/>
        <a:lstStyle/>
        <a:p>
          <a:r>
            <a:rPr lang="en-US" b="0" i="0" dirty="0"/>
            <a:t>Use </a:t>
          </a:r>
          <a:r>
            <a:rPr lang="en-US" b="0" i="0" dirty="0" err="1"/>
            <a:t>Xello</a:t>
          </a:r>
          <a:r>
            <a:rPr lang="en-US" b="0" i="0" dirty="0"/>
            <a:t> on a regular basis for lesson completion</a:t>
          </a:r>
          <a:endParaRPr lang="en-US" dirty="0"/>
        </a:p>
      </dgm:t>
    </dgm:pt>
    <dgm:pt modelId="{CF3975B5-64FB-4A7F-BFE9-1748F7ADED37}" type="parTrans" cxnId="{83621FE3-4A66-40D6-BA09-580A5394B4A0}">
      <dgm:prSet/>
      <dgm:spPr/>
      <dgm:t>
        <a:bodyPr/>
        <a:lstStyle/>
        <a:p>
          <a:endParaRPr lang="en-US"/>
        </a:p>
      </dgm:t>
    </dgm:pt>
    <dgm:pt modelId="{517521EE-EF7F-47DD-B2BC-9F418E7724D4}" type="sibTrans" cxnId="{83621FE3-4A66-40D6-BA09-580A5394B4A0}">
      <dgm:prSet phldrT="1" phldr="0"/>
      <dgm:spPr/>
      <dgm:t>
        <a:bodyPr/>
        <a:lstStyle/>
        <a:p>
          <a:r>
            <a:rPr lang="en-US"/>
            <a:t>1</a:t>
          </a:r>
        </a:p>
      </dgm:t>
    </dgm:pt>
    <dgm:pt modelId="{CEF131DD-5164-48CC-AEAE-EBF7F1ECC037}">
      <dgm:prSet/>
      <dgm:spPr/>
      <dgm:t>
        <a:bodyPr/>
        <a:lstStyle/>
        <a:p>
          <a:r>
            <a:rPr lang="en-US" b="0" i="0" dirty="0"/>
            <a:t>You can go into </a:t>
          </a:r>
          <a:r>
            <a:rPr lang="en-US" b="0" i="0" dirty="0" err="1">
              <a:latin typeface="Century Gothic" panose="020B0502020202020204"/>
            </a:rPr>
            <a:t>Xello</a:t>
          </a:r>
          <a:r>
            <a:rPr lang="en-US" b="0" i="0" dirty="0"/>
            <a:t> through your </a:t>
          </a:r>
          <a:r>
            <a:rPr lang="en-US" b="0" i="0" dirty="0">
              <a:latin typeface="Century Gothic" panose="020B0502020202020204"/>
            </a:rPr>
            <a:t>Classlink</a:t>
          </a:r>
          <a:endParaRPr lang="en-US" dirty="0"/>
        </a:p>
      </dgm:t>
    </dgm:pt>
    <dgm:pt modelId="{DE2D0F03-C863-493A-999E-F37F7492A87A}" type="parTrans" cxnId="{9B6B28F9-4739-4862-B7E0-6131941D1C5D}">
      <dgm:prSet/>
      <dgm:spPr/>
      <dgm:t>
        <a:bodyPr/>
        <a:lstStyle/>
        <a:p>
          <a:endParaRPr lang="en-US"/>
        </a:p>
      </dgm:t>
    </dgm:pt>
    <dgm:pt modelId="{CA56D93A-2054-4BDE-BA5B-A7BB97BC826C}" type="sibTrans" cxnId="{9B6B28F9-4739-4862-B7E0-6131941D1C5D}">
      <dgm:prSet phldrT="2" phldr="0"/>
      <dgm:spPr/>
      <dgm:t>
        <a:bodyPr/>
        <a:lstStyle/>
        <a:p>
          <a:r>
            <a:rPr lang="en-US"/>
            <a:t>2</a:t>
          </a:r>
        </a:p>
      </dgm:t>
    </dgm:pt>
    <dgm:pt modelId="{F9723DBE-E550-44DE-A0C8-D313A564A336}">
      <dgm:prSet/>
      <dgm:spPr/>
      <dgm:t>
        <a:bodyPr/>
        <a:lstStyle/>
        <a:p>
          <a:r>
            <a:rPr lang="en-US" b="0" i="0" dirty="0"/>
            <a:t>Please also check for assignments from Mrs. Gill</a:t>
          </a:r>
          <a:endParaRPr lang="en-US" dirty="0"/>
        </a:p>
      </dgm:t>
    </dgm:pt>
    <dgm:pt modelId="{267E0515-796A-4B25-BD6D-88B04443ACCB}" type="parTrans" cxnId="{D6FB1156-AFC6-4598-9A82-CB0865CFCEAB}">
      <dgm:prSet/>
      <dgm:spPr/>
      <dgm:t>
        <a:bodyPr/>
        <a:lstStyle/>
        <a:p>
          <a:endParaRPr lang="en-US"/>
        </a:p>
      </dgm:t>
    </dgm:pt>
    <dgm:pt modelId="{00BBF63C-7E25-48DE-9ED3-44AD70001D73}" type="sibTrans" cxnId="{D6FB1156-AFC6-4598-9A82-CB0865CFCEAB}">
      <dgm:prSet phldrT="3" phldr="0"/>
      <dgm:spPr/>
      <dgm:t>
        <a:bodyPr/>
        <a:lstStyle/>
        <a:p>
          <a:r>
            <a:rPr lang="en-US"/>
            <a:t>3</a:t>
          </a:r>
        </a:p>
      </dgm:t>
    </dgm:pt>
    <dgm:pt modelId="{B11FA60C-E9E0-4F15-A632-8A4EB3A16222}" type="pres">
      <dgm:prSet presAssocID="{1522FF8F-6593-41DD-B038-10F48FD6E165}" presName="Name0" presStyleCnt="0">
        <dgm:presLayoutVars>
          <dgm:animLvl val="lvl"/>
          <dgm:resizeHandles val="exact"/>
        </dgm:presLayoutVars>
      </dgm:prSet>
      <dgm:spPr/>
    </dgm:pt>
    <dgm:pt modelId="{1B8E98B9-2AB2-4DCF-A5AC-4F56978AC643}" type="pres">
      <dgm:prSet presAssocID="{2888E78B-D107-45C2-AEE1-C684432D60BA}" presName="compositeNode" presStyleCnt="0">
        <dgm:presLayoutVars>
          <dgm:bulletEnabled val="1"/>
        </dgm:presLayoutVars>
      </dgm:prSet>
      <dgm:spPr/>
    </dgm:pt>
    <dgm:pt modelId="{EE566D0A-D44A-490D-B2D8-E93EA2EA7D91}" type="pres">
      <dgm:prSet presAssocID="{2888E78B-D107-45C2-AEE1-C684432D60BA}" presName="bgRect" presStyleLbl="bgAccFollowNode1" presStyleIdx="0" presStyleCnt="3"/>
      <dgm:spPr/>
    </dgm:pt>
    <dgm:pt modelId="{7D5490E6-E9F1-486D-B610-5F9D7B69B369}" type="pres">
      <dgm:prSet presAssocID="{517521EE-EF7F-47DD-B2BC-9F418E7724D4}" presName="sibTransNodeCircle" presStyleLbl="alignNode1" presStyleIdx="0" presStyleCnt="6">
        <dgm:presLayoutVars>
          <dgm:chMax val="0"/>
          <dgm:bulletEnabled/>
        </dgm:presLayoutVars>
      </dgm:prSet>
      <dgm:spPr/>
    </dgm:pt>
    <dgm:pt modelId="{19B77CD0-0E2B-47D4-9F41-AB90B5509743}" type="pres">
      <dgm:prSet presAssocID="{2888E78B-D107-45C2-AEE1-C684432D60BA}" presName="bottomLine" presStyleLbl="alignNode1" presStyleIdx="1" presStyleCnt="6">
        <dgm:presLayoutVars/>
      </dgm:prSet>
      <dgm:spPr/>
    </dgm:pt>
    <dgm:pt modelId="{2F5479C1-895E-4A0D-BFF5-A60EE7BED1AD}" type="pres">
      <dgm:prSet presAssocID="{2888E78B-D107-45C2-AEE1-C684432D60BA}" presName="nodeText" presStyleLbl="bgAccFollowNode1" presStyleIdx="0" presStyleCnt="3">
        <dgm:presLayoutVars>
          <dgm:bulletEnabled val="1"/>
        </dgm:presLayoutVars>
      </dgm:prSet>
      <dgm:spPr/>
    </dgm:pt>
    <dgm:pt modelId="{06572B1F-075D-41B7-8667-31093D5BAF36}" type="pres">
      <dgm:prSet presAssocID="{517521EE-EF7F-47DD-B2BC-9F418E7724D4}" presName="sibTrans" presStyleCnt="0"/>
      <dgm:spPr/>
    </dgm:pt>
    <dgm:pt modelId="{06B00133-9E4B-450D-A14F-E01F1293FA79}" type="pres">
      <dgm:prSet presAssocID="{CEF131DD-5164-48CC-AEAE-EBF7F1ECC037}" presName="compositeNode" presStyleCnt="0">
        <dgm:presLayoutVars>
          <dgm:bulletEnabled val="1"/>
        </dgm:presLayoutVars>
      </dgm:prSet>
      <dgm:spPr/>
    </dgm:pt>
    <dgm:pt modelId="{D9D45A52-52C6-4600-BCB4-98D4543389F3}" type="pres">
      <dgm:prSet presAssocID="{CEF131DD-5164-48CC-AEAE-EBF7F1ECC037}" presName="bgRect" presStyleLbl="bgAccFollowNode1" presStyleIdx="1" presStyleCnt="3"/>
      <dgm:spPr/>
    </dgm:pt>
    <dgm:pt modelId="{FF210B1D-6461-41D7-AE35-FD7AEC938C09}" type="pres">
      <dgm:prSet presAssocID="{CA56D93A-2054-4BDE-BA5B-A7BB97BC826C}" presName="sibTransNodeCircle" presStyleLbl="alignNode1" presStyleIdx="2" presStyleCnt="6">
        <dgm:presLayoutVars>
          <dgm:chMax val="0"/>
          <dgm:bulletEnabled/>
        </dgm:presLayoutVars>
      </dgm:prSet>
      <dgm:spPr/>
    </dgm:pt>
    <dgm:pt modelId="{AB240A8B-13A1-490A-95EE-37376535C468}" type="pres">
      <dgm:prSet presAssocID="{CEF131DD-5164-48CC-AEAE-EBF7F1ECC037}" presName="bottomLine" presStyleLbl="alignNode1" presStyleIdx="3" presStyleCnt="6">
        <dgm:presLayoutVars/>
      </dgm:prSet>
      <dgm:spPr/>
    </dgm:pt>
    <dgm:pt modelId="{7484B9A1-04C6-4F11-A802-FDC19A720D45}" type="pres">
      <dgm:prSet presAssocID="{CEF131DD-5164-48CC-AEAE-EBF7F1ECC037}" presName="nodeText" presStyleLbl="bgAccFollowNode1" presStyleIdx="1" presStyleCnt="3">
        <dgm:presLayoutVars>
          <dgm:bulletEnabled val="1"/>
        </dgm:presLayoutVars>
      </dgm:prSet>
      <dgm:spPr/>
    </dgm:pt>
    <dgm:pt modelId="{852066F5-6307-4B0E-BD8F-679F1733EC92}" type="pres">
      <dgm:prSet presAssocID="{CA56D93A-2054-4BDE-BA5B-A7BB97BC826C}" presName="sibTrans" presStyleCnt="0"/>
      <dgm:spPr/>
    </dgm:pt>
    <dgm:pt modelId="{71225DAD-0FA6-460B-B050-7B75BDE6F2C3}" type="pres">
      <dgm:prSet presAssocID="{F9723DBE-E550-44DE-A0C8-D313A564A336}" presName="compositeNode" presStyleCnt="0">
        <dgm:presLayoutVars>
          <dgm:bulletEnabled val="1"/>
        </dgm:presLayoutVars>
      </dgm:prSet>
      <dgm:spPr/>
    </dgm:pt>
    <dgm:pt modelId="{B34794DE-C76E-4AF2-A37A-1B7F26B70F50}" type="pres">
      <dgm:prSet presAssocID="{F9723DBE-E550-44DE-A0C8-D313A564A336}" presName="bgRect" presStyleLbl="bgAccFollowNode1" presStyleIdx="2" presStyleCnt="3"/>
      <dgm:spPr/>
    </dgm:pt>
    <dgm:pt modelId="{791DF9C3-40A1-4CCE-9716-F4B5AA6FC0F0}" type="pres">
      <dgm:prSet presAssocID="{00BBF63C-7E25-48DE-9ED3-44AD70001D73}" presName="sibTransNodeCircle" presStyleLbl="alignNode1" presStyleIdx="4" presStyleCnt="6">
        <dgm:presLayoutVars>
          <dgm:chMax val="0"/>
          <dgm:bulletEnabled/>
        </dgm:presLayoutVars>
      </dgm:prSet>
      <dgm:spPr/>
    </dgm:pt>
    <dgm:pt modelId="{BE82B27D-8274-4170-8A03-A96D0ADBD5B5}" type="pres">
      <dgm:prSet presAssocID="{F9723DBE-E550-44DE-A0C8-D313A564A336}" presName="bottomLine" presStyleLbl="alignNode1" presStyleIdx="5" presStyleCnt="6">
        <dgm:presLayoutVars/>
      </dgm:prSet>
      <dgm:spPr/>
    </dgm:pt>
    <dgm:pt modelId="{F11C53EE-D002-4E84-BB66-36D20B40FE31}" type="pres">
      <dgm:prSet presAssocID="{F9723DBE-E550-44DE-A0C8-D313A564A336}" presName="nodeText" presStyleLbl="bgAccFollowNode1" presStyleIdx="2" presStyleCnt="3">
        <dgm:presLayoutVars>
          <dgm:bulletEnabled val="1"/>
        </dgm:presLayoutVars>
      </dgm:prSet>
      <dgm:spPr/>
    </dgm:pt>
  </dgm:ptLst>
  <dgm:cxnLst>
    <dgm:cxn modelId="{84299006-5758-4B39-8B40-3E6C3B451296}" type="presOf" srcId="{CEF131DD-5164-48CC-AEAE-EBF7F1ECC037}" destId="{7484B9A1-04C6-4F11-A802-FDC19A720D45}" srcOrd="1" destOrd="0" presId="urn:microsoft.com/office/officeart/2016/7/layout/BasicLinearProcessNumbered"/>
    <dgm:cxn modelId="{452FBC08-0C59-4422-825B-5E0303B5DE27}" type="presOf" srcId="{2888E78B-D107-45C2-AEE1-C684432D60BA}" destId="{EE566D0A-D44A-490D-B2D8-E93EA2EA7D91}" srcOrd="0" destOrd="0" presId="urn:microsoft.com/office/officeart/2016/7/layout/BasicLinearProcessNumbered"/>
    <dgm:cxn modelId="{07AF2D5F-9845-40FB-9B6B-B742B01E6042}" type="presOf" srcId="{00BBF63C-7E25-48DE-9ED3-44AD70001D73}" destId="{791DF9C3-40A1-4CCE-9716-F4B5AA6FC0F0}" srcOrd="0" destOrd="0" presId="urn:microsoft.com/office/officeart/2016/7/layout/BasicLinearProcessNumbered"/>
    <dgm:cxn modelId="{F5EF7747-8676-4F00-88F2-423423D56269}" type="presOf" srcId="{F9723DBE-E550-44DE-A0C8-D313A564A336}" destId="{F11C53EE-D002-4E84-BB66-36D20B40FE31}" srcOrd="1" destOrd="0" presId="urn:microsoft.com/office/officeart/2016/7/layout/BasicLinearProcessNumbered"/>
    <dgm:cxn modelId="{F396E549-F04C-4956-92EF-5CC0E9D16CC8}" type="presOf" srcId="{CA56D93A-2054-4BDE-BA5B-A7BB97BC826C}" destId="{FF210B1D-6461-41D7-AE35-FD7AEC938C09}" srcOrd="0" destOrd="0" presId="urn:microsoft.com/office/officeart/2016/7/layout/BasicLinearProcessNumbered"/>
    <dgm:cxn modelId="{B45C404F-F135-4F53-AA81-398C618B7090}" type="presOf" srcId="{517521EE-EF7F-47DD-B2BC-9F418E7724D4}" destId="{7D5490E6-E9F1-486D-B610-5F9D7B69B369}" srcOrd="0" destOrd="0" presId="urn:microsoft.com/office/officeart/2016/7/layout/BasicLinearProcessNumbered"/>
    <dgm:cxn modelId="{DD4C7950-84D3-47AD-9C15-EA70C4DE9298}" type="presOf" srcId="{2888E78B-D107-45C2-AEE1-C684432D60BA}" destId="{2F5479C1-895E-4A0D-BFF5-A60EE7BED1AD}" srcOrd="1" destOrd="0" presId="urn:microsoft.com/office/officeart/2016/7/layout/BasicLinearProcessNumbered"/>
    <dgm:cxn modelId="{D6FB1156-AFC6-4598-9A82-CB0865CFCEAB}" srcId="{1522FF8F-6593-41DD-B038-10F48FD6E165}" destId="{F9723DBE-E550-44DE-A0C8-D313A564A336}" srcOrd="2" destOrd="0" parTransId="{267E0515-796A-4B25-BD6D-88B04443ACCB}" sibTransId="{00BBF63C-7E25-48DE-9ED3-44AD70001D73}"/>
    <dgm:cxn modelId="{16E4CC85-15D2-48BA-9A7C-8E24AD8BEE7E}" type="presOf" srcId="{1522FF8F-6593-41DD-B038-10F48FD6E165}" destId="{B11FA60C-E9E0-4F15-A632-8A4EB3A16222}" srcOrd="0" destOrd="0" presId="urn:microsoft.com/office/officeart/2016/7/layout/BasicLinearProcessNumbered"/>
    <dgm:cxn modelId="{7409F7A6-2C1C-48A3-94C9-27401EFFBEEE}" type="presOf" srcId="{F9723DBE-E550-44DE-A0C8-D313A564A336}" destId="{B34794DE-C76E-4AF2-A37A-1B7F26B70F50}" srcOrd="0" destOrd="0" presId="urn:microsoft.com/office/officeart/2016/7/layout/BasicLinearProcessNumbered"/>
    <dgm:cxn modelId="{533726D6-B833-45FF-8A2C-DC88E2541127}" type="presOf" srcId="{CEF131DD-5164-48CC-AEAE-EBF7F1ECC037}" destId="{D9D45A52-52C6-4600-BCB4-98D4543389F3}" srcOrd="0" destOrd="0" presId="urn:microsoft.com/office/officeart/2016/7/layout/BasicLinearProcessNumbered"/>
    <dgm:cxn modelId="{83621FE3-4A66-40D6-BA09-580A5394B4A0}" srcId="{1522FF8F-6593-41DD-B038-10F48FD6E165}" destId="{2888E78B-D107-45C2-AEE1-C684432D60BA}" srcOrd="0" destOrd="0" parTransId="{CF3975B5-64FB-4A7F-BFE9-1748F7ADED37}" sibTransId="{517521EE-EF7F-47DD-B2BC-9F418E7724D4}"/>
    <dgm:cxn modelId="{9B6B28F9-4739-4862-B7E0-6131941D1C5D}" srcId="{1522FF8F-6593-41DD-B038-10F48FD6E165}" destId="{CEF131DD-5164-48CC-AEAE-EBF7F1ECC037}" srcOrd="1" destOrd="0" parTransId="{DE2D0F03-C863-493A-999E-F37F7492A87A}" sibTransId="{CA56D93A-2054-4BDE-BA5B-A7BB97BC826C}"/>
    <dgm:cxn modelId="{09375DA4-C599-4D35-A38A-AAA792054ECF}" type="presParOf" srcId="{B11FA60C-E9E0-4F15-A632-8A4EB3A16222}" destId="{1B8E98B9-2AB2-4DCF-A5AC-4F56978AC643}" srcOrd="0" destOrd="0" presId="urn:microsoft.com/office/officeart/2016/7/layout/BasicLinearProcessNumbered"/>
    <dgm:cxn modelId="{776446E8-3822-4FF3-AD01-76AC48AB0E13}" type="presParOf" srcId="{1B8E98B9-2AB2-4DCF-A5AC-4F56978AC643}" destId="{EE566D0A-D44A-490D-B2D8-E93EA2EA7D91}" srcOrd="0" destOrd="0" presId="urn:microsoft.com/office/officeart/2016/7/layout/BasicLinearProcessNumbered"/>
    <dgm:cxn modelId="{DA8A3886-0217-4E2E-ABD0-C020260D6056}" type="presParOf" srcId="{1B8E98B9-2AB2-4DCF-A5AC-4F56978AC643}" destId="{7D5490E6-E9F1-486D-B610-5F9D7B69B369}" srcOrd="1" destOrd="0" presId="urn:microsoft.com/office/officeart/2016/7/layout/BasicLinearProcessNumbered"/>
    <dgm:cxn modelId="{D3B38487-BA16-4375-9F28-63AF1B7FA6EB}" type="presParOf" srcId="{1B8E98B9-2AB2-4DCF-A5AC-4F56978AC643}" destId="{19B77CD0-0E2B-47D4-9F41-AB90B5509743}" srcOrd="2" destOrd="0" presId="urn:microsoft.com/office/officeart/2016/7/layout/BasicLinearProcessNumbered"/>
    <dgm:cxn modelId="{C3A24178-A7CB-4A99-ABBB-7D051D6FBDEA}" type="presParOf" srcId="{1B8E98B9-2AB2-4DCF-A5AC-4F56978AC643}" destId="{2F5479C1-895E-4A0D-BFF5-A60EE7BED1AD}" srcOrd="3" destOrd="0" presId="urn:microsoft.com/office/officeart/2016/7/layout/BasicLinearProcessNumbered"/>
    <dgm:cxn modelId="{642E417C-67F9-4B80-A94D-B4797566DBBC}" type="presParOf" srcId="{B11FA60C-E9E0-4F15-A632-8A4EB3A16222}" destId="{06572B1F-075D-41B7-8667-31093D5BAF36}" srcOrd="1" destOrd="0" presId="urn:microsoft.com/office/officeart/2016/7/layout/BasicLinearProcessNumbered"/>
    <dgm:cxn modelId="{ECF9A8CC-FD6F-463F-8326-741BCF340DF5}" type="presParOf" srcId="{B11FA60C-E9E0-4F15-A632-8A4EB3A16222}" destId="{06B00133-9E4B-450D-A14F-E01F1293FA79}" srcOrd="2" destOrd="0" presId="urn:microsoft.com/office/officeart/2016/7/layout/BasicLinearProcessNumbered"/>
    <dgm:cxn modelId="{78086AFB-97CF-4476-9392-09920FE540C1}" type="presParOf" srcId="{06B00133-9E4B-450D-A14F-E01F1293FA79}" destId="{D9D45A52-52C6-4600-BCB4-98D4543389F3}" srcOrd="0" destOrd="0" presId="urn:microsoft.com/office/officeart/2016/7/layout/BasicLinearProcessNumbered"/>
    <dgm:cxn modelId="{B01A4384-FDC0-4736-AC2F-0CDAC38578AD}" type="presParOf" srcId="{06B00133-9E4B-450D-A14F-E01F1293FA79}" destId="{FF210B1D-6461-41D7-AE35-FD7AEC938C09}" srcOrd="1" destOrd="0" presId="urn:microsoft.com/office/officeart/2016/7/layout/BasicLinearProcessNumbered"/>
    <dgm:cxn modelId="{3ADEF2EF-1B77-44E2-BC54-E99C052775EF}" type="presParOf" srcId="{06B00133-9E4B-450D-A14F-E01F1293FA79}" destId="{AB240A8B-13A1-490A-95EE-37376535C468}" srcOrd="2" destOrd="0" presId="urn:microsoft.com/office/officeart/2016/7/layout/BasicLinearProcessNumbered"/>
    <dgm:cxn modelId="{7D515832-4B80-453B-A315-135911599798}" type="presParOf" srcId="{06B00133-9E4B-450D-A14F-E01F1293FA79}" destId="{7484B9A1-04C6-4F11-A802-FDC19A720D45}" srcOrd="3" destOrd="0" presId="urn:microsoft.com/office/officeart/2016/7/layout/BasicLinearProcessNumbered"/>
    <dgm:cxn modelId="{34EE0779-390F-4427-A103-7935457ACB86}" type="presParOf" srcId="{B11FA60C-E9E0-4F15-A632-8A4EB3A16222}" destId="{852066F5-6307-4B0E-BD8F-679F1733EC92}" srcOrd="3" destOrd="0" presId="urn:microsoft.com/office/officeart/2016/7/layout/BasicLinearProcessNumbered"/>
    <dgm:cxn modelId="{B1384C54-5238-4162-AFDD-A67F98D1A4E4}" type="presParOf" srcId="{B11FA60C-E9E0-4F15-A632-8A4EB3A16222}" destId="{71225DAD-0FA6-460B-B050-7B75BDE6F2C3}" srcOrd="4" destOrd="0" presId="urn:microsoft.com/office/officeart/2016/7/layout/BasicLinearProcessNumbered"/>
    <dgm:cxn modelId="{515729F3-4283-4A8C-AE33-6D6A85BD2F24}" type="presParOf" srcId="{71225DAD-0FA6-460B-B050-7B75BDE6F2C3}" destId="{B34794DE-C76E-4AF2-A37A-1B7F26B70F50}" srcOrd="0" destOrd="0" presId="urn:microsoft.com/office/officeart/2016/7/layout/BasicLinearProcessNumbered"/>
    <dgm:cxn modelId="{E7CFECFA-F753-4646-AA07-38F320AB7A29}" type="presParOf" srcId="{71225DAD-0FA6-460B-B050-7B75BDE6F2C3}" destId="{791DF9C3-40A1-4CCE-9716-F4B5AA6FC0F0}" srcOrd="1" destOrd="0" presId="urn:microsoft.com/office/officeart/2016/7/layout/BasicLinearProcessNumbered"/>
    <dgm:cxn modelId="{1026D935-052B-44F9-B08C-DEC97E620F3C}" type="presParOf" srcId="{71225DAD-0FA6-460B-B050-7B75BDE6F2C3}" destId="{BE82B27D-8274-4170-8A03-A96D0ADBD5B5}" srcOrd="2" destOrd="0" presId="urn:microsoft.com/office/officeart/2016/7/layout/BasicLinearProcessNumbered"/>
    <dgm:cxn modelId="{64004778-C56F-4C55-9C26-3711822EEBD1}" type="presParOf" srcId="{71225DAD-0FA6-460B-B050-7B75BDE6F2C3}" destId="{F11C53EE-D002-4E84-BB66-36D20B40FE3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73EBA-4D38-47E4-8063-56277857F57E}">
      <dsp:nvSpPr>
        <dsp:cNvPr id="0" name=""/>
        <dsp:cNvSpPr/>
      </dsp:nvSpPr>
      <dsp:spPr>
        <a:xfrm>
          <a:off x="0" y="1697"/>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5B427-FF99-46DB-9E75-DA24364D63D5}">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75AB61-EB10-4F8C-B80B-BA4B26037325}">
      <dsp:nvSpPr>
        <dsp:cNvPr id="0" name=""/>
        <dsp:cNvSpPr/>
      </dsp:nvSpPr>
      <dsp:spPr>
        <a:xfrm>
          <a:off x="835310" y="1697"/>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Introductions of guidance staff</a:t>
          </a:r>
        </a:p>
      </dsp:txBody>
      <dsp:txXfrm>
        <a:off x="835310" y="1697"/>
        <a:ext cx="3958145" cy="723212"/>
      </dsp:txXfrm>
    </dsp:sp>
    <dsp:sp modelId="{82229D62-C60F-4C18-A594-5A348F3C0D3A}">
      <dsp:nvSpPr>
        <dsp:cNvPr id="0" name=""/>
        <dsp:cNvSpPr/>
      </dsp:nvSpPr>
      <dsp:spPr>
        <a:xfrm>
          <a:off x="0" y="905713"/>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56BAC-CC11-4D5B-AC7A-2FE7A0CDCC89}">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32DAEB-0577-4A01-B9D6-79B535AAA294}">
      <dsp:nvSpPr>
        <dsp:cNvPr id="0" name=""/>
        <dsp:cNvSpPr/>
      </dsp:nvSpPr>
      <dsp:spPr>
        <a:xfrm>
          <a:off x="835310" y="905713"/>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Assessments </a:t>
          </a:r>
        </a:p>
      </dsp:txBody>
      <dsp:txXfrm>
        <a:off x="835310" y="905713"/>
        <a:ext cx="3958145" cy="723212"/>
      </dsp:txXfrm>
    </dsp:sp>
    <dsp:sp modelId="{8F33B4C5-7019-4551-A4D0-7D2F81F0A744}">
      <dsp:nvSpPr>
        <dsp:cNvPr id="0" name=""/>
        <dsp:cNvSpPr/>
      </dsp:nvSpPr>
      <dsp:spPr>
        <a:xfrm>
          <a:off x="0" y="1809729"/>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57481-887F-4755-AE1E-E0C31A74877B}">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D307FA-1147-405E-813B-20C998766B61}">
      <dsp:nvSpPr>
        <dsp:cNvPr id="0" name=""/>
        <dsp:cNvSpPr/>
      </dsp:nvSpPr>
      <dsp:spPr>
        <a:xfrm>
          <a:off x="835310" y="1809729"/>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Success through online grades</a:t>
          </a:r>
        </a:p>
      </dsp:txBody>
      <dsp:txXfrm>
        <a:off x="835310" y="1809729"/>
        <a:ext cx="3958145" cy="723212"/>
      </dsp:txXfrm>
    </dsp:sp>
    <dsp:sp modelId="{254D5132-A051-4723-91DF-7291E12BB6AF}">
      <dsp:nvSpPr>
        <dsp:cNvPr id="0" name=""/>
        <dsp:cNvSpPr/>
      </dsp:nvSpPr>
      <dsp:spPr>
        <a:xfrm>
          <a:off x="0" y="2713745"/>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9A1E2-4190-46A8-9A1E-5897646D244A}">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B9EC21-1080-4641-9F7D-5A1284464204}">
      <dsp:nvSpPr>
        <dsp:cNvPr id="0" name=""/>
        <dsp:cNvSpPr/>
      </dsp:nvSpPr>
      <dsp:spPr>
        <a:xfrm>
          <a:off x="835310" y="2713745"/>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Graduation Requirements (academic)</a:t>
          </a:r>
        </a:p>
      </dsp:txBody>
      <dsp:txXfrm>
        <a:off x="835310" y="2713745"/>
        <a:ext cx="3958145" cy="723212"/>
      </dsp:txXfrm>
    </dsp:sp>
    <dsp:sp modelId="{C0EE5721-5270-4322-BDE8-E9D290E13E0C}">
      <dsp:nvSpPr>
        <dsp:cNvPr id="0" name=""/>
        <dsp:cNvSpPr/>
      </dsp:nvSpPr>
      <dsp:spPr>
        <a:xfrm>
          <a:off x="0" y="3617761"/>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5131A-647A-4427-9D3C-AA0A148DE962}">
      <dsp:nvSpPr>
        <dsp:cNvPr id="0" name=""/>
        <dsp:cNvSpPr/>
      </dsp:nvSpPr>
      <dsp:spPr>
        <a:xfrm>
          <a:off x="218771" y="3780483"/>
          <a:ext cx="397767" cy="3977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77FD1F-5B92-446C-A1AB-221F1A841B77}">
      <dsp:nvSpPr>
        <dsp:cNvPr id="0" name=""/>
        <dsp:cNvSpPr/>
      </dsp:nvSpPr>
      <dsp:spPr>
        <a:xfrm>
          <a:off x="835310" y="3617761"/>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Computing GPA</a:t>
          </a:r>
        </a:p>
      </dsp:txBody>
      <dsp:txXfrm>
        <a:off x="835310" y="3617761"/>
        <a:ext cx="3958145" cy="723212"/>
      </dsp:txXfrm>
    </dsp:sp>
    <dsp:sp modelId="{EE0829D6-FDEB-4C30-94BE-AC5444F152FE}">
      <dsp:nvSpPr>
        <dsp:cNvPr id="0" name=""/>
        <dsp:cNvSpPr/>
      </dsp:nvSpPr>
      <dsp:spPr>
        <a:xfrm>
          <a:off x="0" y="4521777"/>
          <a:ext cx="4793456"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CEFC8-3DA9-4FF1-82E6-180E28FF265B}">
      <dsp:nvSpPr>
        <dsp:cNvPr id="0" name=""/>
        <dsp:cNvSpPr/>
      </dsp:nvSpPr>
      <dsp:spPr>
        <a:xfrm>
          <a:off x="218771" y="4684499"/>
          <a:ext cx="397767" cy="3977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62F97E-69CB-4779-8F5B-2FF640A2D2AC}">
      <dsp:nvSpPr>
        <dsp:cNvPr id="0" name=""/>
        <dsp:cNvSpPr/>
      </dsp:nvSpPr>
      <dsp:spPr>
        <a:xfrm>
          <a:off x="835310" y="4521777"/>
          <a:ext cx="3958145"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Attendance</a:t>
          </a:r>
        </a:p>
      </dsp:txBody>
      <dsp:txXfrm>
        <a:off x="835310" y="4521777"/>
        <a:ext cx="3958145" cy="72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66D0A-D44A-490D-B2D8-E93EA2EA7D91}">
      <dsp:nvSpPr>
        <dsp:cNvPr id="0" name=""/>
        <dsp:cNvSpPr/>
      </dsp:nvSpPr>
      <dsp:spPr>
        <a:xfrm>
          <a:off x="0" y="132177"/>
          <a:ext cx="2255949" cy="315832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883" tIns="330200" rIns="175883" bIns="330200" numCol="1" spcCol="1270" anchor="t" anchorCtr="0">
          <a:noAutofit/>
        </a:bodyPr>
        <a:lstStyle/>
        <a:p>
          <a:pPr marL="0" lvl="0" indent="0" algn="l" defTabSz="977900">
            <a:lnSpc>
              <a:spcPct val="90000"/>
            </a:lnSpc>
            <a:spcBef>
              <a:spcPct val="0"/>
            </a:spcBef>
            <a:spcAft>
              <a:spcPct val="35000"/>
            </a:spcAft>
            <a:buNone/>
          </a:pPr>
          <a:r>
            <a:rPr lang="en-US" sz="2200" b="0" i="0" kern="1200" dirty="0"/>
            <a:t>Use </a:t>
          </a:r>
          <a:r>
            <a:rPr lang="en-US" sz="2200" b="0" i="0" kern="1200" dirty="0" err="1"/>
            <a:t>Xello</a:t>
          </a:r>
          <a:r>
            <a:rPr lang="en-US" sz="2200" b="0" i="0" kern="1200" dirty="0"/>
            <a:t> on a regular basis for lesson completion</a:t>
          </a:r>
          <a:endParaRPr lang="en-US" sz="2200" kern="1200" dirty="0"/>
        </a:p>
      </dsp:txBody>
      <dsp:txXfrm>
        <a:off x="0" y="1332342"/>
        <a:ext cx="2255949" cy="1894997"/>
      </dsp:txXfrm>
    </dsp:sp>
    <dsp:sp modelId="{7D5490E6-E9F1-486D-B610-5F9D7B69B369}">
      <dsp:nvSpPr>
        <dsp:cNvPr id="0" name=""/>
        <dsp:cNvSpPr/>
      </dsp:nvSpPr>
      <dsp:spPr>
        <a:xfrm>
          <a:off x="654225" y="448010"/>
          <a:ext cx="947498" cy="947498"/>
        </a:xfrm>
        <a:prstGeom prst="ellips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3871" tIns="12700" rIns="7387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792983" y="586768"/>
        <a:ext cx="669982" cy="669982"/>
      </dsp:txXfrm>
    </dsp:sp>
    <dsp:sp modelId="{19B77CD0-0E2B-47D4-9F41-AB90B5509743}">
      <dsp:nvSpPr>
        <dsp:cNvPr id="0" name=""/>
        <dsp:cNvSpPr/>
      </dsp:nvSpPr>
      <dsp:spPr>
        <a:xfrm>
          <a:off x="0" y="3290433"/>
          <a:ext cx="2255949" cy="72"/>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9D45A52-52C6-4600-BCB4-98D4543389F3}">
      <dsp:nvSpPr>
        <dsp:cNvPr id="0" name=""/>
        <dsp:cNvSpPr/>
      </dsp:nvSpPr>
      <dsp:spPr>
        <a:xfrm>
          <a:off x="2481543" y="132177"/>
          <a:ext cx="2255949" cy="3158328"/>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883" tIns="330200" rIns="175883" bIns="330200" numCol="1" spcCol="1270" anchor="t" anchorCtr="0">
          <a:noAutofit/>
        </a:bodyPr>
        <a:lstStyle/>
        <a:p>
          <a:pPr marL="0" lvl="0" indent="0" algn="l" defTabSz="977900">
            <a:lnSpc>
              <a:spcPct val="90000"/>
            </a:lnSpc>
            <a:spcBef>
              <a:spcPct val="0"/>
            </a:spcBef>
            <a:spcAft>
              <a:spcPct val="35000"/>
            </a:spcAft>
            <a:buNone/>
          </a:pPr>
          <a:r>
            <a:rPr lang="en-US" sz="2200" b="0" i="0" kern="1200" dirty="0"/>
            <a:t>You can go into </a:t>
          </a:r>
          <a:r>
            <a:rPr lang="en-US" sz="2200" b="0" i="0" kern="1200" dirty="0" err="1">
              <a:latin typeface="Century Gothic" panose="020B0502020202020204"/>
            </a:rPr>
            <a:t>Xello</a:t>
          </a:r>
          <a:r>
            <a:rPr lang="en-US" sz="2200" b="0" i="0" kern="1200" dirty="0"/>
            <a:t> through your </a:t>
          </a:r>
          <a:r>
            <a:rPr lang="en-US" sz="2200" b="0" i="0" kern="1200" dirty="0">
              <a:latin typeface="Century Gothic" panose="020B0502020202020204"/>
            </a:rPr>
            <a:t>Classlink</a:t>
          </a:r>
          <a:endParaRPr lang="en-US" sz="2200" kern="1200" dirty="0"/>
        </a:p>
      </dsp:txBody>
      <dsp:txXfrm>
        <a:off x="2481543" y="1332342"/>
        <a:ext cx="2255949" cy="1894997"/>
      </dsp:txXfrm>
    </dsp:sp>
    <dsp:sp modelId="{FF210B1D-6461-41D7-AE35-FD7AEC938C09}">
      <dsp:nvSpPr>
        <dsp:cNvPr id="0" name=""/>
        <dsp:cNvSpPr/>
      </dsp:nvSpPr>
      <dsp:spPr>
        <a:xfrm>
          <a:off x="3135769" y="448010"/>
          <a:ext cx="947498" cy="947498"/>
        </a:xfrm>
        <a:prstGeom prst="ellips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3871" tIns="12700" rIns="7387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274527" y="586768"/>
        <a:ext cx="669982" cy="669982"/>
      </dsp:txXfrm>
    </dsp:sp>
    <dsp:sp modelId="{AB240A8B-13A1-490A-95EE-37376535C468}">
      <dsp:nvSpPr>
        <dsp:cNvPr id="0" name=""/>
        <dsp:cNvSpPr/>
      </dsp:nvSpPr>
      <dsp:spPr>
        <a:xfrm>
          <a:off x="2481543" y="3290433"/>
          <a:ext cx="2255949" cy="7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34794DE-C76E-4AF2-A37A-1B7F26B70F50}">
      <dsp:nvSpPr>
        <dsp:cNvPr id="0" name=""/>
        <dsp:cNvSpPr/>
      </dsp:nvSpPr>
      <dsp:spPr>
        <a:xfrm>
          <a:off x="4963087" y="132177"/>
          <a:ext cx="2255949" cy="3158328"/>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5883" tIns="330200" rIns="175883" bIns="330200" numCol="1" spcCol="1270" anchor="t" anchorCtr="0">
          <a:noAutofit/>
        </a:bodyPr>
        <a:lstStyle/>
        <a:p>
          <a:pPr marL="0" lvl="0" indent="0" algn="l" defTabSz="977900">
            <a:lnSpc>
              <a:spcPct val="90000"/>
            </a:lnSpc>
            <a:spcBef>
              <a:spcPct val="0"/>
            </a:spcBef>
            <a:spcAft>
              <a:spcPct val="35000"/>
            </a:spcAft>
            <a:buNone/>
          </a:pPr>
          <a:r>
            <a:rPr lang="en-US" sz="2200" b="0" i="0" kern="1200" dirty="0"/>
            <a:t>Please also check for assignments from Mrs. Gill</a:t>
          </a:r>
          <a:endParaRPr lang="en-US" sz="2200" kern="1200" dirty="0"/>
        </a:p>
      </dsp:txBody>
      <dsp:txXfrm>
        <a:off x="4963087" y="1332342"/>
        <a:ext cx="2255949" cy="1894997"/>
      </dsp:txXfrm>
    </dsp:sp>
    <dsp:sp modelId="{791DF9C3-40A1-4CCE-9716-F4B5AA6FC0F0}">
      <dsp:nvSpPr>
        <dsp:cNvPr id="0" name=""/>
        <dsp:cNvSpPr/>
      </dsp:nvSpPr>
      <dsp:spPr>
        <a:xfrm>
          <a:off x="5617313" y="448010"/>
          <a:ext cx="947498" cy="947498"/>
        </a:xfrm>
        <a:prstGeom prst="ellips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3871" tIns="12700" rIns="7387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756071" y="586768"/>
        <a:ext cx="669982" cy="669982"/>
      </dsp:txXfrm>
    </dsp:sp>
    <dsp:sp modelId="{BE82B27D-8274-4170-8A03-A96D0ADBD5B5}">
      <dsp:nvSpPr>
        <dsp:cNvPr id="0" name=""/>
        <dsp:cNvSpPr/>
      </dsp:nvSpPr>
      <dsp:spPr>
        <a:xfrm>
          <a:off x="4963087" y="3290433"/>
          <a:ext cx="2255949" cy="7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83177C6-B9AA-46F2-85F8-F46140D5762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FB57BC65-CC6E-49CD-911E-34624AB7B71B}"/>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a:extLst>
              <a:ext uri="{FF2B5EF4-FFF2-40B4-BE49-F238E27FC236}">
                <a16:creationId xmlns:a16="http://schemas.microsoft.com/office/drawing/2014/main" id="{DFE30253-131E-476B-9CD3-EA211189993D}"/>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3557" name="Rectangle 5">
            <a:extLst>
              <a:ext uri="{FF2B5EF4-FFF2-40B4-BE49-F238E27FC236}">
                <a16:creationId xmlns:a16="http://schemas.microsoft.com/office/drawing/2014/main" id="{83BBBC35-D465-4679-AE4E-F6934367C413}"/>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497E171-C15C-4058-B1C7-4384BDDB2C2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2BA351D-55C2-412C-AA56-EE0521DCD0C4}"/>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a:extLst>
              <a:ext uri="{FF2B5EF4-FFF2-40B4-BE49-F238E27FC236}">
                <a16:creationId xmlns:a16="http://schemas.microsoft.com/office/drawing/2014/main" id="{51EB80AF-E63E-4BA5-9171-9E0AE1FE86D3}"/>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C3982319-ECEE-4431-A718-DAE8C2A0C65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A80CFADE-542F-434A-8FAF-21E481BA0450}"/>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B4B87487-2A0C-40A4-B389-BE86C588E5D3}"/>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a:extLst>
              <a:ext uri="{FF2B5EF4-FFF2-40B4-BE49-F238E27FC236}">
                <a16:creationId xmlns:a16="http://schemas.microsoft.com/office/drawing/2014/main" id="{3CBDDD56-C0E3-47CA-A740-844AFAACAEB7}"/>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E049347-F977-47E2-A355-91132D3ABC8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EC1B2BF-45F9-4884-9ADF-052EB6BE5E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434570-4C97-4914-BAB2-A1385F7C7806}"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F4C064CE-2D96-4117-A5A3-0F8A74336BC5}"/>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259C271-5048-4640-90F0-9627A0C7B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Today we are going to give you some tips to being successful in school this year and beyond.  Your freshman year is a foundation for the rest of high school.  What you do this year greatly impacts the rest of your high school career.  We are here to help you be successful. If you need assistance, please be sure to ask.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7B33C0E-5506-4072-A7DD-4D44A4ED8BE5}"/>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DD57FD6-74D8-423D-9F64-A098F5711974}" type="slidenum">
              <a:rPr lang="en-US" altLang="en-US"/>
              <a:pPr algn="r" eaLnBrk="1" hangingPunct="1">
                <a:spcBef>
                  <a:spcPct val="0"/>
                </a:spcBef>
              </a:pPr>
              <a:t>13</a:t>
            </a:fld>
            <a:endParaRPr lang="en-US" altLang="en-US"/>
          </a:p>
        </p:txBody>
      </p:sp>
      <p:sp>
        <p:nvSpPr>
          <p:cNvPr id="27651" name="Rectangle 2">
            <a:extLst>
              <a:ext uri="{FF2B5EF4-FFF2-40B4-BE49-F238E27FC236}">
                <a16:creationId xmlns:a16="http://schemas.microsoft.com/office/drawing/2014/main" id="{1C9E42A7-6166-4AA5-8B73-7F7BD190930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7BBDFC8C-C616-4553-B0EF-4C253EC05A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Grade point average is computed by dividing the attempted credits into the quality points received based on the class grades.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71FE9D0-B7B3-486D-884D-A222EC59F135}"/>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F1EBC3D-B653-4653-BE88-77336D8E7105}" type="slidenum">
              <a:rPr lang="en-US" altLang="en-US"/>
              <a:pPr algn="r" eaLnBrk="1" hangingPunct="1">
                <a:spcBef>
                  <a:spcPct val="0"/>
                </a:spcBef>
              </a:pPr>
              <a:t>14</a:t>
            </a:fld>
            <a:endParaRPr lang="en-US" altLang="en-US"/>
          </a:p>
        </p:txBody>
      </p:sp>
      <p:sp>
        <p:nvSpPr>
          <p:cNvPr id="29699" name="Rectangle 2">
            <a:extLst>
              <a:ext uri="{FF2B5EF4-FFF2-40B4-BE49-F238E27FC236}">
                <a16:creationId xmlns:a16="http://schemas.microsoft.com/office/drawing/2014/main" id="{DEF385BF-5C9D-489A-AE42-5CD3DF67BB4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8BE48B4-A1F3-49B8-B83A-52C31489E2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Look at this example.  Why are only 6 credits earned?  Why are the quality points different for some A’s and B’s?  Remember the weighted quality points for honors?  Note that we used 7 credits to get the GPA even though this student earned six because the Failing grade doesn’t earn credits.  If you changed the F to even a D the GPA would compute to be 3.28.  Besides the difference in GPA you earned an extra credit toward graduation and you don’t have to take the course over again unless you want to increase your grade and GPA by doing so.  That is called grade forgiveness and you can do that if you fail or make a D in a course.  C’s or better become a permanent part of your transcript. Change the F to a C and the GPA is 3.43.  This GPA is getting closer to what colleges want.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38A4557-478F-4135-954F-BDAE7C738F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A57853-1E98-4335-82E7-BE9286ED072F}" type="slidenum">
              <a:rPr lang="en-US" altLang="en-US"/>
              <a:pPr>
                <a:spcBef>
                  <a:spcPct val="0"/>
                </a:spcBef>
              </a:pPr>
              <a:t>15</a:t>
            </a:fld>
            <a:endParaRPr lang="en-US" altLang="en-US"/>
          </a:p>
        </p:txBody>
      </p:sp>
      <p:sp>
        <p:nvSpPr>
          <p:cNvPr id="31747" name="Rectangle 2">
            <a:extLst>
              <a:ext uri="{FF2B5EF4-FFF2-40B4-BE49-F238E27FC236}">
                <a16:creationId xmlns:a16="http://schemas.microsoft.com/office/drawing/2014/main" id="{1B1364A7-EDF8-4D4A-8ADB-2A26DF3D456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BC502EE-1B68-4D05-8AB6-933A86D83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Look at this example.  Why are only 6 credits earned?  Why are the quality points different for some A’s and B’s?  Remember the weighted quality points for honors?  Note that we used 7 credits to get the GPA even though this student earned six because the Failing grade doesn’t earn credits.  If you changed the F to even a D the GPA would compute to be 3.28.  Besides the difference in GPA you earned an extra credit toward graduation and you don’t have to take the course over again unless you want to increase your grade and GPA by doing so.  That is called grade forgiveness and you can do that if you fail or make a D in a course.  C’s or better become a permanent part of your transcript. Change the F to a C and the GPA is 3.43.  This GPA is getting closer to what colleges want.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DE12E54-683F-4343-9A73-A4D5D85C49EC}"/>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F07B1D4-BA8F-412F-9230-9C2DB9A2F8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pace of high school courses makes it difficult to miss school and stay adequately prepared for  tests and projects. </a:t>
            </a:r>
          </a:p>
          <a:p>
            <a:pPr eaLnBrk="1" hangingPunct="1"/>
            <a:r>
              <a:rPr lang="en-US" altLang="en-US">
                <a:latin typeface="Arial" panose="020B0604020202020204" pitchFamily="34" charset="0"/>
              </a:rPr>
              <a:t>Dr. Grego our superintendent has challenged us to  work toward 95% daily attendance at all of our schools.  </a:t>
            </a:r>
          </a:p>
          <a:p>
            <a:pPr eaLnBrk="1" hangingPunct="1"/>
            <a:r>
              <a:rPr lang="en-US" altLang="en-US">
                <a:latin typeface="Arial" panose="020B0604020202020204" pitchFamily="34" charset="0"/>
              </a:rPr>
              <a:t>In high school if you are absent 10 times in any one class you must pass the final exam in order to get credit for the course even if you are passing  both 9 week grading periods.  This is extremely important.  If you fail the final, in order to get credit in this instance  you would have to ask for the district attendance committee to assemble and determine your case specifically or credit will be lost.  </a:t>
            </a:r>
          </a:p>
          <a:p>
            <a:pPr eaLnBrk="1" hangingPunct="1"/>
            <a:r>
              <a:rPr lang="en-US" altLang="en-US">
                <a:latin typeface="Arial" panose="020B0604020202020204" pitchFamily="34" charset="0"/>
              </a:rPr>
              <a:t>If you get unexcused absences you cannot make up work, only midterm and final exams can be made up.</a:t>
            </a:r>
          </a:p>
          <a:p>
            <a:pPr eaLnBrk="1" hangingPunct="1"/>
            <a:r>
              <a:rPr lang="en-US" altLang="en-US">
                <a:latin typeface="Arial" panose="020B0604020202020204" pitchFamily="34" charset="0"/>
              </a:rPr>
              <a:t> Tardies are a problem at high schools.  Tardies take up valuable instructional time for all students, not just the tardy student.  We need your help to combat tardies by stressing the importance of getting to class on time.  Each high school deals with tardies  through  its individual school policies.</a:t>
            </a:r>
          </a:p>
        </p:txBody>
      </p:sp>
      <p:sp>
        <p:nvSpPr>
          <p:cNvPr id="33796" name="Slide Number Placeholder 3">
            <a:extLst>
              <a:ext uri="{FF2B5EF4-FFF2-40B4-BE49-F238E27FC236}">
                <a16:creationId xmlns:a16="http://schemas.microsoft.com/office/drawing/2014/main" id="{84197D32-6E94-42FA-BEBE-F84208C12EFB}"/>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F697084-9060-4D16-8F8B-476515C7FC83}" type="slidenum">
              <a:rPr lang="en-US" altLang="en-US"/>
              <a:pPr algn="r" eaLnBrk="1" hangingPunct="1">
                <a:spcBef>
                  <a:spcPct val="0"/>
                </a:spcBef>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D6EE4F5-8EB9-41EF-BD2F-1980B7A5F4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AA7255-97A6-410A-9A90-15AF21DBA457}" type="slidenum">
              <a:rPr lang="en-US" altLang="en-US"/>
              <a:pPr>
                <a:spcBef>
                  <a:spcPct val="0"/>
                </a:spcBef>
              </a:pPr>
              <a:t>19</a:t>
            </a:fld>
            <a:endParaRPr lang="en-US" altLang="en-US"/>
          </a:p>
        </p:txBody>
      </p:sp>
      <p:sp>
        <p:nvSpPr>
          <p:cNvPr id="35843" name="Rectangle 2">
            <a:extLst>
              <a:ext uri="{FF2B5EF4-FFF2-40B4-BE49-F238E27FC236}">
                <a16:creationId xmlns:a16="http://schemas.microsoft.com/office/drawing/2014/main" id="{3F019E75-8732-455F-8F18-3B3C96E0A8C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E0EC9F6-7773-4C98-BA7D-AF399B4E7B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Raise your hand if you registered for Prep HQ as an 8</a:t>
            </a:r>
            <a:r>
              <a:rPr lang="en-US" altLang="en-US" baseline="30000">
                <a:latin typeface="Arial" panose="020B0604020202020204" pitchFamily="34" charset="0"/>
              </a:rPr>
              <a:t>th</a:t>
            </a:r>
            <a:r>
              <a:rPr lang="en-US" altLang="en-US">
                <a:latin typeface="Arial" panose="020B0604020202020204" pitchFamily="34" charset="0"/>
              </a:rPr>
              <a:t> grader?  Stand if you completed your four year plan on FACTS.org.  Stand and raise your hand if you participated in the career program Choices Planner.  I will be working with anyone who doesn’t have a four year plan to help you build one.  I will do some classroom guidance as I have time – probably on how to use Prep HQ and PIV to be more successful. The bulk of my work with be with your Juniors and Seniors.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6FB0FFD-A419-4416-B797-4CFA98E46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DC830A-4A7E-4E48-B5EA-AE4E694CD647}" type="slidenum">
              <a:rPr lang="en-US" altLang="en-US"/>
              <a:pPr>
                <a:spcBef>
                  <a:spcPct val="0"/>
                </a:spcBef>
              </a:pPr>
              <a:t>20</a:t>
            </a:fld>
            <a:endParaRPr lang="en-US" altLang="en-US"/>
          </a:p>
        </p:txBody>
      </p:sp>
      <p:sp>
        <p:nvSpPr>
          <p:cNvPr id="37891" name="Rectangle 2">
            <a:extLst>
              <a:ext uri="{FF2B5EF4-FFF2-40B4-BE49-F238E27FC236}">
                <a16:creationId xmlns:a16="http://schemas.microsoft.com/office/drawing/2014/main" id="{BD0FBF3C-09F1-4AFB-AB85-7A871862C16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4A26BC4-342C-4E0E-8A00-4ACD417686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One of the areas I can be of help is with being more organized in your life so you will be more successful.  First you need a portfolio for all the paperwork you receive during your high school career.  Awards, letters, report cards, FCAT scores, community service hours documentation; credit evaluation forms etc.</a:t>
            </a:r>
          </a:p>
          <a:p>
            <a:pPr eaLnBrk="1" hangingPunct="1"/>
            <a:r>
              <a:rPr lang="en-US" altLang="en-US">
                <a:latin typeface="Arial" panose="020B0604020202020204" pitchFamily="34" charset="0"/>
              </a:rPr>
              <a:t>Prep HQ is a Web based guidance program for high school students with an electronic organizer.  It is the  way  I will  communicate with you and your parents</a:t>
            </a:r>
          </a:p>
          <a:p>
            <a:pPr eaLnBrk="1" hangingPunct="1"/>
            <a:r>
              <a:rPr lang="en-US" altLang="en-US">
                <a:latin typeface="Arial" panose="020B0604020202020204" pitchFamily="34" charset="0"/>
              </a:rPr>
              <a:t>Prep HQ has an area called my organizer that helps you keep track of your volunteer activities, employment, extra curricular activities such as plays you were part of or band competitions etc.  Use that to make resume writing easy.</a:t>
            </a:r>
          </a:p>
          <a:p>
            <a:pPr eaLnBrk="1" hangingPunct="1"/>
            <a:r>
              <a:rPr lang="en-US" altLang="en-US">
                <a:latin typeface="Arial" panose="020B0604020202020204" pitchFamily="34" charset="0"/>
              </a:rPr>
              <a:t>Finally, it’s important to be organized in your classes.  Stay on top of assignment due dates and test dates.  Don’t turn in late work – it is often not accepted.  Have a routine for studying.   Same time and place where there are few distractions.  Can someone tell me what I mean by that?  Keep up with your grades – use PIV to see what you earned on assignments and what assignments you haven’t turned in. Raise your hand if you have ever accessed PIV.  I can work with students to show you how to access PIV.</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FC3BA69-EB1F-4AA7-9E22-9A6C3430E084}"/>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F37F07A-FF54-4750-9E6A-5493A7EBC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271370B-6D58-4626-8586-57BCB6DCB02D}"/>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B529CEE7-7BD9-4217-A4A8-48A458772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A0936E5-9E11-4461-A1AE-BCA6B1611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A77A2E-E909-4334-A122-BB3EBD2B937F}" type="slidenum">
              <a:rPr lang="en-US" altLang="en-US"/>
              <a:pPr>
                <a:spcBef>
                  <a:spcPct val="0"/>
                </a:spcBef>
              </a:pPr>
              <a:t>3</a:t>
            </a:fld>
            <a:endParaRPr lang="en-US" altLang="en-US"/>
          </a:p>
        </p:txBody>
      </p:sp>
      <p:sp>
        <p:nvSpPr>
          <p:cNvPr id="8195" name="Rectangle 2">
            <a:extLst>
              <a:ext uri="{FF2B5EF4-FFF2-40B4-BE49-F238E27FC236}">
                <a16:creationId xmlns:a16="http://schemas.microsoft.com/office/drawing/2014/main" id="{C979ABAE-DD9E-4B3A-A09F-806C1B55D29A}"/>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21678FFD-C5C9-4513-BFF8-80D9FD570D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Who are we?  Each of the guidance staff will introduce themselves.  Ms. Roman will cover assessment.  Ms. Hart will cover Prep HQ and PIV so you can start now to prepare for college or work.  Mr. Arrington will go over credits and GPA calculation.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5857497-C16F-429C-B09B-7DB64C4490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708058-3DA2-4B05-82C0-77DE6C5941B1}"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414B4E9C-E501-4309-82D4-0083F031622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F32AC65-2B7F-4F44-91EF-742B158A364E}"/>
              </a:ext>
            </a:extLst>
          </p:cNvPr>
          <p:cNvSpPr>
            <a:spLocks noGrp="1" noChangeArrowheads="1"/>
          </p:cNvSpPr>
          <p:nvPr>
            <p:ph type="body" idx="1"/>
          </p:nvPr>
        </p:nvSpPr>
        <p:spPr>
          <a:xfrm>
            <a:off x="701675" y="43434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Hopefully most of you have completed the FCAT requirement.  If not, the FCAT re-take will be held in October.  The ACT and SAT are mandatory if you plan to go to college.  They also can serve as a substitute for FCAT scores. And you may want to take one of these tests so you are assured of completing the test score requirement for graduation.  The CPT is not given to all 11</a:t>
            </a:r>
            <a:r>
              <a:rPr lang="en-US" altLang="en-US" baseline="30000">
                <a:latin typeface="Arial" panose="020B0604020202020204" pitchFamily="34" charset="0"/>
              </a:rPr>
              <a:t>th</a:t>
            </a:r>
            <a:r>
              <a:rPr lang="en-US" altLang="en-US">
                <a:latin typeface="Arial" panose="020B0604020202020204" pitchFamily="34" charset="0"/>
              </a:rPr>
              <a:t> graders and if you pllan to go 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703EED7-9AB6-4AAD-8AE0-424DA9129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B4D8E8-EEA0-4167-8AF9-DE7016588D40}"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8C3971C4-62C7-4AF6-A397-C420BE804067}"/>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6E2E0C3-3BEF-458B-8418-4169518FE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test will also be used to determine placement.  Any student identified from the scores on this test to take an AP course will be given the opportunity to do so.  AP courses are rigorous and are looked upon favorably by colleges.  The test measures Critical reading skills,Math problem-solving skills &amp;Writing skills.</a:t>
            </a:r>
          </a:p>
          <a:p>
            <a:pPr eaLnBrk="1" hangingPunct="1"/>
            <a:r>
              <a:rPr lang="en-US" altLang="en-US">
                <a:latin typeface="Arial" panose="020B0604020202020204" pitchFamily="34" charset="0"/>
              </a:rPr>
              <a:t>The PSAT/NMSQT includes five sections:</a:t>
            </a:r>
          </a:p>
          <a:p>
            <a:pPr eaLnBrk="1" hangingPunct="1"/>
            <a:r>
              <a:rPr lang="en-US" altLang="en-US">
                <a:latin typeface="Arial" panose="020B0604020202020204" pitchFamily="34" charset="0"/>
              </a:rPr>
              <a:t>Two 25-minute critical reading sections</a:t>
            </a:r>
            <a:br>
              <a:rPr lang="en-US" altLang="en-US">
                <a:latin typeface="Arial" panose="020B0604020202020204" pitchFamily="34" charset="0"/>
              </a:rPr>
            </a:br>
            <a:r>
              <a:rPr lang="en-US" altLang="en-US">
                <a:latin typeface="Arial" panose="020B0604020202020204" pitchFamily="34" charset="0"/>
              </a:rPr>
              <a:t>Two 25-minute math sections</a:t>
            </a:r>
            <a:br>
              <a:rPr lang="en-US" altLang="en-US">
                <a:latin typeface="Arial" panose="020B0604020202020204" pitchFamily="34" charset="0"/>
              </a:rPr>
            </a:br>
            <a:r>
              <a:rPr lang="en-US" altLang="en-US">
                <a:latin typeface="Arial" panose="020B0604020202020204" pitchFamily="34" charset="0"/>
              </a:rPr>
              <a:t>One 30-minute writing skills section </a:t>
            </a:r>
          </a:p>
          <a:p>
            <a:pPr eaLnBrk="1" hangingPunct="1"/>
            <a:r>
              <a:rPr lang="en-US" altLang="en-US">
                <a:latin typeface="Arial" panose="020B0604020202020204" pitchFamily="34" charset="0"/>
              </a:rPr>
              <a:t>The whole test requires two hours and 10 minutes.   The information sheet being distributed tells you more about the test and you will hear more about the test in your english and math classes.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t>
            </a:r>
          </a:p>
          <a:p>
            <a:pPr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A7F32E3-3E61-415C-97C5-00BE11869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E60285-D57E-4DF6-B356-14B7D5001EF8}"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B5567D68-A108-4EFC-83D3-427521825EC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41C3562F-1B93-4202-8BA9-02BEBEEFB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test is free for Freshman and Sophomores and Juniors must pay to take the test.  Junior’s have the added incentive because it is the score obtained on the test during the Junior year that may qualify you for the National Merit Scholarship Corporation’s finalist list.  So it is important to take the test all three years.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4931FED-2F11-497C-99C8-031A7CCB1F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088AD1-764F-459C-8CC7-C39C2912BEFA}"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id="{E295BE32-43E5-4DF5-B53A-30DBA5907CE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7E8CB3CC-38CC-4633-A413-6B53908893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Any student who doesn’t achieve a level 3 on reading must be remediated through an intensive reading class.  The same is true for math – less than a level 3 and math remediation is mandated. So each year FCAT counts in this way.  Passing the FCAT in 10</a:t>
            </a:r>
            <a:r>
              <a:rPr lang="en-US" altLang="en-US" baseline="30000">
                <a:latin typeface="Arial" panose="020B0604020202020204" pitchFamily="34" charset="0"/>
              </a:rPr>
              <a:t>th</a:t>
            </a:r>
            <a:r>
              <a:rPr lang="en-US" altLang="en-US">
                <a:latin typeface="Arial" panose="020B0604020202020204" pitchFamily="34" charset="0"/>
              </a:rPr>
              <a:t> grade however is a requirement for graduation.  Any student earning less than a 300 scaled score on either the reading or math must retake the test until they pass or after earning the required credits to graduate they will earn a certificate of completion which is not a diploma and will not be accepted at most colleges or work.   So the advise for success here is practice.  You can do that by going to the link on the screen.  There are also other ways to practice – completing your homework, paying attention in class, studying your subjects, all of this contributes to passing the FCAT.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56206DD-BBED-4EAB-9176-D998C3709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98953E-AADD-4DB3-8A68-1D0B384C3BA3}"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id="{490E63BA-8F57-4885-87FD-F3532D90850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E46855B-E25E-4794-807A-E561709A6B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7C7AF73-F2FE-4613-95F3-4E5F88B7B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74E4C6-7A7E-40F1-8B8F-2B9DF6DC02BF}"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id="{137506DC-3087-4F7E-8FCB-9953C53571A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8A25F9F-7695-4FD0-9E16-A9935238F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1A57691-979A-414E-8C83-06B089E7AF9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0F7B6A4E-7A4B-4C8D-9562-090BE8350D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8/18/2021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0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8/18/2021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187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8/18/2021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72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8/18/2021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061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8/18/2021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632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8/18/2021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793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8/18/2021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281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8/18/2021</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016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8/18/2021</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849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7C03ECC-F864-4F8A-B67C-436490D671C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AFF4384-A720-43D7-9F97-67F13B7C3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5EE2CE9-29D9-45B8-906F-2D56592395E0}"/>
              </a:ext>
            </a:extLst>
          </p:cNvPr>
          <p:cNvSpPr>
            <a:spLocks noGrp="1" noChangeArrowheads="1"/>
          </p:cNvSpPr>
          <p:nvPr>
            <p:ph type="sldNum" sz="quarter" idx="12"/>
          </p:nvPr>
        </p:nvSpPr>
        <p:spPr>
          <a:ln/>
        </p:spPr>
        <p:txBody>
          <a:bodyPr/>
          <a:lstStyle>
            <a:lvl1pPr>
              <a:defRPr/>
            </a:lvl1pPr>
          </a:lstStyle>
          <a:p>
            <a:fld id="{3156E5AA-7CF2-4176-A396-1F05862E7734}" type="slidenum">
              <a:rPr lang="en-US" altLang="en-US"/>
              <a:pPr/>
              <a:t>‹#›</a:t>
            </a:fld>
            <a:endParaRPr lang="en-US" altLang="en-US"/>
          </a:p>
        </p:txBody>
      </p:sp>
    </p:spTree>
    <p:extLst>
      <p:ext uri="{BB962C8B-B14F-4D97-AF65-F5344CB8AC3E}">
        <p14:creationId xmlns:p14="http://schemas.microsoft.com/office/powerpoint/2010/main" val="3995405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4C86A38-E530-49F1-9265-90B4D412297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E883832-9A2B-41BF-86A6-C4566065B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28A2F23-6A82-400B-8D2E-D14C51959C3E}"/>
              </a:ext>
            </a:extLst>
          </p:cNvPr>
          <p:cNvSpPr>
            <a:spLocks noGrp="1" noChangeArrowheads="1"/>
          </p:cNvSpPr>
          <p:nvPr>
            <p:ph type="sldNum" sz="quarter" idx="12"/>
          </p:nvPr>
        </p:nvSpPr>
        <p:spPr>
          <a:ln/>
        </p:spPr>
        <p:txBody>
          <a:bodyPr/>
          <a:lstStyle>
            <a:lvl1pPr>
              <a:defRPr/>
            </a:lvl1pPr>
          </a:lstStyle>
          <a:p>
            <a:fld id="{4091763A-D14C-4BCE-82BB-B14266893F57}" type="slidenum">
              <a:rPr lang="en-US" altLang="en-US"/>
              <a:pPr/>
              <a:t>‹#›</a:t>
            </a:fld>
            <a:endParaRPr lang="en-US" altLang="en-US"/>
          </a:p>
        </p:txBody>
      </p:sp>
    </p:spTree>
    <p:extLst>
      <p:ext uri="{BB962C8B-B14F-4D97-AF65-F5344CB8AC3E}">
        <p14:creationId xmlns:p14="http://schemas.microsoft.com/office/powerpoint/2010/main" val="189565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8/18/2021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0835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031342-1220-4D3B-92BC-F71E63950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413A7D-B78E-4210-82BD-EAB4D66378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BC1DC5-373E-4DF3-A74F-15AC1CBFEDFC}"/>
              </a:ext>
            </a:extLst>
          </p:cNvPr>
          <p:cNvSpPr>
            <a:spLocks noGrp="1" noChangeArrowheads="1"/>
          </p:cNvSpPr>
          <p:nvPr>
            <p:ph type="sldNum" sz="quarter" idx="12"/>
          </p:nvPr>
        </p:nvSpPr>
        <p:spPr>
          <a:ln/>
        </p:spPr>
        <p:txBody>
          <a:bodyPr/>
          <a:lstStyle>
            <a:lvl1pPr>
              <a:defRPr/>
            </a:lvl1pPr>
          </a:lstStyle>
          <a:p>
            <a:fld id="{5E780887-B0D1-4A0E-B57C-7BB85E97D035}" type="slidenum">
              <a:rPr lang="en-US" altLang="en-US"/>
              <a:pPr/>
              <a:t>‹#›</a:t>
            </a:fld>
            <a:endParaRPr lang="en-US" altLang="en-US"/>
          </a:p>
        </p:txBody>
      </p:sp>
    </p:spTree>
    <p:extLst>
      <p:ext uri="{BB962C8B-B14F-4D97-AF65-F5344CB8AC3E}">
        <p14:creationId xmlns:p14="http://schemas.microsoft.com/office/powerpoint/2010/main" val="95691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8/18/2021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975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8/18/2021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520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8/18/2021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01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8/18/2021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055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8/18/2021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594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8/18/2021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169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8/18/2021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511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8/18/2021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42592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audio" Target="../media/audio7.wav"/><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esheninger.blogspot.com/2015/03/remind-takes-student-and-stakeholder.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Documents%20and%20Settings\laidroom\Local%20Settings\Temporary%20Internet%20Files\Content.IE5\XFGD8C58\MSj04310740000%5b1%5d.wav"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audio" Target="../media/audio1.wav"/><Relationship Id="rId5" Type="http://schemas.openxmlformats.org/officeDocument/2006/relationships/image" Target="../media/image23.wm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hyperlink" Target="http://www.nationalmerit.org/"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audio" Target="../media/audio3.wav"/><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audio" Target="../media/audio4.wav"/><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file:///C:\Documents%20and%20Settings\laidroom\Local%20Settings\Temporary%20Internet%20Files\Content.IE5\YHM0NVB4\MSj04310540000%5b1%5d.wav" TargetMode="External"/><Relationship Id="rId5" Type="http://schemas.openxmlformats.org/officeDocument/2006/relationships/image" Target="../media/image27.wmf"/><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5" name="Group 75">
            <a:extLst>
              <a:ext uri="{FF2B5EF4-FFF2-40B4-BE49-F238E27FC236}">
                <a16:creationId xmlns:a16="http://schemas.microsoft.com/office/drawing/2014/main" id="{EAA979B0-4062-4F2D-8410-EB5084A6F2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ECE8ADEF-DA03-407C-81EB-B5ECE8448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06" name="Oval 77">
              <a:extLst>
                <a:ext uri="{FF2B5EF4-FFF2-40B4-BE49-F238E27FC236}">
                  <a16:creationId xmlns:a16="http://schemas.microsoft.com/office/drawing/2014/main" id="{E183118F-EAB8-4813-A448-5EC60FF75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7B0D8352-8EE2-4390-95C6-5462EFE8C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07" name="Oval 79">
              <a:extLst>
                <a:ext uri="{FF2B5EF4-FFF2-40B4-BE49-F238E27FC236}">
                  <a16:creationId xmlns:a16="http://schemas.microsoft.com/office/drawing/2014/main" id="{F9D0A7D9-D2D7-4057-AFE3-133333548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F86C6EE3-301D-4744-870D-5AC3DAB8C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08" name="Oval 81">
              <a:extLst>
                <a:ext uri="{FF2B5EF4-FFF2-40B4-BE49-F238E27FC236}">
                  <a16:creationId xmlns:a16="http://schemas.microsoft.com/office/drawing/2014/main" id="{AAB51E2E-AFE1-46C7-BFC5-69E0F5A29E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Freeform 5">
              <a:extLst>
                <a:ext uri="{FF2B5EF4-FFF2-40B4-BE49-F238E27FC236}">
                  <a16:creationId xmlns:a16="http://schemas.microsoft.com/office/drawing/2014/main" id="{F88CA023-D37B-44A7-B3A6-C6A36AAB0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09" name="Freeform 5">
              <a:extLst>
                <a:ext uri="{FF2B5EF4-FFF2-40B4-BE49-F238E27FC236}">
                  <a16:creationId xmlns:a16="http://schemas.microsoft.com/office/drawing/2014/main" id="{D650DE4B-DDC6-4A96-A1D1-753C0728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5" name="Freeform 5">
              <a:extLst>
                <a:ext uri="{FF2B5EF4-FFF2-40B4-BE49-F238E27FC236}">
                  <a16:creationId xmlns:a16="http://schemas.microsoft.com/office/drawing/2014/main" id="{E9B79AA0-183D-4601-A7F2-A50A28A8E1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7" name="Rectangle 86">
            <a:extLst>
              <a:ext uri="{FF2B5EF4-FFF2-40B4-BE49-F238E27FC236}">
                <a16:creationId xmlns:a16="http://schemas.microsoft.com/office/drawing/2014/main" id="{4F03ED98-831F-4563-BEB3-C67C31E3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4D40B773-7B09-4CA5-ACEF-6D8094970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Shape 90">
            <a:extLst>
              <a:ext uri="{FF2B5EF4-FFF2-40B4-BE49-F238E27FC236}">
                <a16:creationId xmlns:a16="http://schemas.microsoft.com/office/drawing/2014/main" id="{9680A730-D307-4619-A089-699C8994C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68976" y="1298312"/>
            <a:ext cx="6053670" cy="4261376"/>
          </a:xfrm>
          <a:custGeom>
            <a:avLst/>
            <a:gdLst>
              <a:gd name="connsiteX0" fmla="*/ 6053670 w 6053670"/>
              <a:gd name="connsiteY0" fmla="*/ 1098 h 5681834"/>
              <a:gd name="connsiteX1" fmla="*/ 6053670 w 6053670"/>
              <a:gd name="connsiteY1" fmla="*/ 1012899 h 5681834"/>
              <a:gd name="connsiteX2" fmla="*/ 6053670 w 6053670"/>
              <a:gd name="connsiteY2" fmla="*/ 1254558 h 5681834"/>
              <a:gd name="connsiteX3" fmla="*/ 6053670 w 6053670"/>
              <a:gd name="connsiteY3" fmla="*/ 5681834 h 5681834"/>
              <a:gd name="connsiteX4" fmla="*/ 0 w 6053670"/>
              <a:gd name="connsiteY4" fmla="*/ 5681834 h 5681834"/>
              <a:gd name="connsiteX5" fmla="*/ 0 w 6053670"/>
              <a:gd name="connsiteY5" fmla="*/ 1249853 h 5681834"/>
              <a:gd name="connsiteX6" fmla="*/ 0 w 6053670"/>
              <a:gd name="connsiteY6" fmla="*/ 1012899 h 5681834"/>
              <a:gd name="connsiteX7" fmla="*/ 0 w 6053670"/>
              <a:gd name="connsiteY7" fmla="*/ 0 h 5681834"/>
              <a:gd name="connsiteX8" fmla="*/ 35717 w 6053670"/>
              <a:gd name="connsiteY8" fmla="*/ 5488 h 5681834"/>
              <a:gd name="connsiteX9" fmla="*/ 140445 w 6053670"/>
              <a:gd name="connsiteY9" fmla="*/ 21641 h 5681834"/>
              <a:gd name="connsiteX10" fmla="*/ 216722 w 6053670"/>
              <a:gd name="connsiteY10" fmla="*/ 32932 h 5681834"/>
              <a:gd name="connsiteX11" fmla="*/ 307527 w 6053670"/>
              <a:gd name="connsiteY11" fmla="*/ 44850 h 5681834"/>
              <a:gd name="connsiteX12" fmla="*/ 415282 w 6053670"/>
              <a:gd name="connsiteY12" fmla="*/ 59121 h 5681834"/>
              <a:gd name="connsiteX13" fmla="*/ 534539 w 6053670"/>
              <a:gd name="connsiteY13" fmla="*/ 74175 h 5681834"/>
              <a:gd name="connsiteX14" fmla="*/ 668931 w 6053670"/>
              <a:gd name="connsiteY14" fmla="*/ 90014 h 5681834"/>
              <a:gd name="connsiteX15" fmla="*/ 815430 w 6053670"/>
              <a:gd name="connsiteY15" fmla="*/ 106794 h 5681834"/>
              <a:gd name="connsiteX16" fmla="*/ 974641 w 6053670"/>
              <a:gd name="connsiteY16" fmla="*/ 123574 h 5681834"/>
              <a:gd name="connsiteX17" fmla="*/ 1144144 w 6053670"/>
              <a:gd name="connsiteY17" fmla="*/ 140667 h 5681834"/>
              <a:gd name="connsiteX18" fmla="*/ 1326965 w 6053670"/>
              <a:gd name="connsiteY18" fmla="*/ 156506 h 5681834"/>
              <a:gd name="connsiteX19" fmla="*/ 1518261 w 6053670"/>
              <a:gd name="connsiteY19" fmla="*/ 171717 h 5681834"/>
              <a:gd name="connsiteX20" fmla="*/ 1720453 w 6053670"/>
              <a:gd name="connsiteY20" fmla="*/ 185518 h 5681834"/>
              <a:gd name="connsiteX21" fmla="*/ 1931121 w 6053670"/>
              <a:gd name="connsiteY21" fmla="*/ 198690 h 5681834"/>
              <a:gd name="connsiteX22" fmla="*/ 2150869 w 6053670"/>
              <a:gd name="connsiteY22" fmla="*/ 211079 h 5681834"/>
              <a:gd name="connsiteX23" fmla="*/ 2263467 w 6053670"/>
              <a:gd name="connsiteY23" fmla="*/ 215470 h 5681834"/>
              <a:gd name="connsiteX24" fmla="*/ 2378487 w 6053670"/>
              <a:gd name="connsiteY24" fmla="*/ 220332 h 5681834"/>
              <a:gd name="connsiteX25" fmla="*/ 2495323 w 6053670"/>
              <a:gd name="connsiteY25" fmla="*/ 224879 h 5681834"/>
              <a:gd name="connsiteX26" fmla="*/ 2612764 w 6053670"/>
              <a:gd name="connsiteY26" fmla="*/ 227859 h 5681834"/>
              <a:gd name="connsiteX27" fmla="*/ 2732627 w 6053670"/>
              <a:gd name="connsiteY27" fmla="*/ 230525 h 5681834"/>
              <a:gd name="connsiteX28" fmla="*/ 2853700 w 6053670"/>
              <a:gd name="connsiteY28" fmla="*/ 233348 h 5681834"/>
              <a:gd name="connsiteX29" fmla="*/ 2977195 w 6053670"/>
              <a:gd name="connsiteY29" fmla="*/ 235229 h 5681834"/>
              <a:gd name="connsiteX30" fmla="*/ 3101901 w 6053670"/>
              <a:gd name="connsiteY30" fmla="*/ 235229 h 5681834"/>
              <a:gd name="connsiteX31" fmla="*/ 3227817 w 6053670"/>
              <a:gd name="connsiteY31" fmla="*/ 236170 h 5681834"/>
              <a:gd name="connsiteX32" fmla="*/ 3354944 w 6053670"/>
              <a:gd name="connsiteY32" fmla="*/ 235229 h 5681834"/>
              <a:gd name="connsiteX33" fmla="*/ 3483887 w 6053670"/>
              <a:gd name="connsiteY33" fmla="*/ 233348 h 5681834"/>
              <a:gd name="connsiteX34" fmla="*/ 3612830 w 6053670"/>
              <a:gd name="connsiteY34" fmla="*/ 231623 h 5681834"/>
              <a:gd name="connsiteX35" fmla="*/ 3743590 w 6053670"/>
              <a:gd name="connsiteY35" fmla="*/ 227859 h 5681834"/>
              <a:gd name="connsiteX36" fmla="*/ 3875560 w 6053670"/>
              <a:gd name="connsiteY36" fmla="*/ 223938 h 5681834"/>
              <a:gd name="connsiteX37" fmla="*/ 4007530 w 6053670"/>
              <a:gd name="connsiteY37" fmla="*/ 219391 h 5681834"/>
              <a:gd name="connsiteX38" fmla="*/ 4140710 w 6053670"/>
              <a:gd name="connsiteY38" fmla="*/ 212961 h 5681834"/>
              <a:gd name="connsiteX39" fmla="*/ 4275102 w 6053670"/>
              <a:gd name="connsiteY39" fmla="*/ 205277 h 5681834"/>
              <a:gd name="connsiteX40" fmla="*/ 4410098 w 6053670"/>
              <a:gd name="connsiteY40" fmla="*/ 197907 h 5681834"/>
              <a:gd name="connsiteX41" fmla="*/ 4545096 w 6053670"/>
              <a:gd name="connsiteY41" fmla="*/ 188498 h 5681834"/>
              <a:gd name="connsiteX42" fmla="*/ 4681909 w 6053670"/>
              <a:gd name="connsiteY42" fmla="*/ 177207 h 5681834"/>
              <a:gd name="connsiteX43" fmla="*/ 4816905 w 6053670"/>
              <a:gd name="connsiteY43" fmla="*/ 165916 h 5681834"/>
              <a:gd name="connsiteX44" fmla="*/ 4954323 w 6053670"/>
              <a:gd name="connsiteY44" fmla="*/ 152899 h 5681834"/>
              <a:gd name="connsiteX45" fmla="*/ 5092347 w 6053670"/>
              <a:gd name="connsiteY45" fmla="*/ 138629 h 5681834"/>
              <a:gd name="connsiteX46" fmla="*/ 5228555 w 6053670"/>
              <a:gd name="connsiteY46" fmla="*/ 123574 h 5681834"/>
              <a:gd name="connsiteX47" fmla="*/ 5366578 w 6053670"/>
              <a:gd name="connsiteY47" fmla="*/ 106010 h 5681834"/>
              <a:gd name="connsiteX48" fmla="*/ 5503997 w 6053670"/>
              <a:gd name="connsiteY48" fmla="*/ 87192 h 5681834"/>
              <a:gd name="connsiteX49" fmla="*/ 5642020 w 6053670"/>
              <a:gd name="connsiteY49" fmla="*/ 68530 h 5681834"/>
              <a:gd name="connsiteX50" fmla="*/ 5779438 w 6053670"/>
              <a:gd name="connsiteY50" fmla="*/ 46733 h 5681834"/>
              <a:gd name="connsiteX51" fmla="*/ 5916251 w 6053670"/>
              <a:gd name="connsiteY51" fmla="*/ 24464 h 568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681834">
                <a:moveTo>
                  <a:pt x="6053670" y="1098"/>
                </a:moveTo>
                <a:lnTo>
                  <a:pt x="6053670" y="1012899"/>
                </a:lnTo>
                <a:lnTo>
                  <a:pt x="6053670" y="1254558"/>
                </a:lnTo>
                <a:lnTo>
                  <a:pt x="6053670" y="5681834"/>
                </a:lnTo>
                <a:lnTo>
                  <a:pt x="0" y="5681834"/>
                </a:lnTo>
                <a:lnTo>
                  <a:pt x="0" y="1249853"/>
                </a:lnTo>
                <a:lnTo>
                  <a:pt x="0" y="101289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93" name="Freeform 5">
            <a:extLst>
              <a:ext uri="{FF2B5EF4-FFF2-40B4-BE49-F238E27FC236}">
                <a16:creationId xmlns:a16="http://schemas.microsoft.com/office/drawing/2014/main" id="{9768AB41-1F45-4D7D-8E9F-F32F00C12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95" name="Freeform 5">
            <a:extLst>
              <a:ext uri="{FF2B5EF4-FFF2-40B4-BE49-F238E27FC236}">
                <a16:creationId xmlns:a16="http://schemas.microsoft.com/office/drawing/2014/main" id="{22CC7380-78F8-4871-A3DB-C4F04F396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036361"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4098" name="Rectangle 2">
            <a:extLst>
              <a:ext uri="{FF2B5EF4-FFF2-40B4-BE49-F238E27FC236}">
                <a16:creationId xmlns:a16="http://schemas.microsoft.com/office/drawing/2014/main" id="{DCA10257-209E-4D50-889A-DBDB72B57506}"/>
              </a:ext>
            </a:extLst>
          </p:cNvPr>
          <p:cNvSpPr>
            <a:spLocks noGrp="1" noChangeArrowheads="1"/>
          </p:cNvSpPr>
          <p:nvPr>
            <p:ph type="title"/>
          </p:nvPr>
        </p:nvSpPr>
        <p:spPr>
          <a:xfrm>
            <a:off x="479323" y="629265"/>
            <a:ext cx="4030408" cy="1622322"/>
          </a:xfrm>
        </p:spPr>
        <p:txBody>
          <a:bodyPr vert="horz" lIns="91440" tIns="45720" rIns="91440" bIns="45720" rtlCol="0" anchor="ctr">
            <a:normAutofit/>
          </a:bodyPr>
          <a:lstStyle/>
          <a:p>
            <a:pPr algn="ctr">
              <a:lnSpc>
                <a:spcPct val="90000"/>
              </a:lnSpc>
            </a:pPr>
            <a:r>
              <a:rPr lang="en-US" altLang="en-US" sz="3600" dirty="0">
                <a:solidFill>
                  <a:schemeClr val="tx1"/>
                </a:solidFill>
              </a:rPr>
              <a:t>Freshman &amp; Sophomore Year </a:t>
            </a:r>
            <a:endParaRPr lang="en-US" dirty="0">
              <a:solidFill>
                <a:schemeClr val="tx1"/>
              </a:solidFill>
            </a:endParaRPr>
          </a:p>
        </p:txBody>
      </p:sp>
      <p:pic>
        <p:nvPicPr>
          <p:cNvPr id="4100" name="Picture 4" descr="MPj04394980000[1]">
            <a:extLst>
              <a:ext uri="{FF2B5EF4-FFF2-40B4-BE49-F238E27FC236}">
                <a16:creationId xmlns:a16="http://schemas.microsoft.com/office/drawing/2014/main" id="{024588DF-ED34-48C3-B998-7859DCDB3FE4}"/>
              </a:ext>
            </a:extLst>
          </p:cNvPr>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t="6864" r="1" b="13535"/>
          <a:stretch/>
        </p:blipFill>
        <p:spPr>
          <a:xfrm>
            <a:off x="4975257" y="645107"/>
            <a:ext cx="3682400" cy="3284348"/>
          </a:xfrm>
          <a:prstGeom prst="rect">
            <a:avLst/>
          </a:prstGeom>
          <a:noFill/>
        </p:spPr>
      </p:pic>
      <p:sp>
        <p:nvSpPr>
          <p:cNvPr id="97" name="Rectangle 96">
            <a:extLst>
              <a:ext uri="{FF2B5EF4-FFF2-40B4-BE49-F238E27FC236}">
                <a16:creationId xmlns:a16="http://schemas.microsoft.com/office/drawing/2014/main" id="{B4FA2E53-B132-494A-BD39-D0FF6158E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99" name="Rectangle 3">
            <a:extLst>
              <a:ext uri="{FF2B5EF4-FFF2-40B4-BE49-F238E27FC236}">
                <a16:creationId xmlns:a16="http://schemas.microsoft.com/office/drawing/2014/main" id="{0FD4E2A4-5870-4058-BF39-4144F6E24B49}"/>
              </a:ext>
            </a:extLst>
          </p:cNvPr>
          <p:cNvSpPr>
            <a:spLocks noGrp="1" noChangeArrowheads="1"/>
          </p:cNvSpPr>
          <p:nvPr>
            <p:ph type="body" sz="half" idx="1"/>
          </p:nvPr>
        </p:nvSpPr>
        <p:spPr>
          <a:xfrm>
            <a:off x="479323" y="2418735"/>
            <a:ext cx="4030408" cy="3811740"/>
          </a:xfrm>
        </p:spPr>
        <p:txBody>
          <a:bodyPr vert="horz" lIns="91440" tIns="45720" rIns="91440" bIns="45720" rtlCol="0" anchor="ctr">
            <a:normAutofit/>
          </a:bodyPr>
          <a:lstStyle/>
          <a:p>
            <a:endParaRPr lang="en-US" altLang="en-US">
              <a:solidFill>
                <a:schemeClr val="tx1"/>
              </a:solidFill>
            </a:endParaRPr>
          </a:p>
          <a:p>
            <a:endParaRPr lang="en-US" altLang="en-US">
              <a:solidFill>
                <a:schemeClr val="tx1"/>
              </a:solidFill>
            </a:endParaRPr>
          </a:p>
          <a:p>
            <a:r>
              <a:rPr lang="en-US" altLang="en-US">
                <a:solidFill>
                  <a:schemeClr val="tx1"/>
                </a:solidFill>
              </a:rPr>
              <a:t>      </a:t>
            </a:r>
          </a:p>
        </p:txBody>
      </p:sp>
      <p:pic>
        <p:nvPicPr>
          <p:cNvPr id="4101" name="Picture 6" descr="MPj04395580000[1]">
            <a:extLst>
              <a:ext uri="{FF2B5EF4-FFF2-40B4-BE49-F238E27FC236}">
                <a16:creationId xmlns:a16="http://schemas.microsoft.com/office/drawing/2014/main" id="{D851AE05-F804-4C24-B72F-8B137CB492C4}"/>
              </a:ext>
            </a:extLst>
          </p:cNvPr>
          <p:cNvPicPr>
            <a:picLocks noGrp="1" noChangeAspect="1" noChangeArrowheads="1"/>
          </p:cNvPicPr>
          <p:nvPr>
            <p:ph sz="quarter" idx="3"/>
          </p:nvPr>
        </p:nvPicPr>
        <p:blipFill rotWithShape="1">
          <a:blip r:embed="rId5">
            <a:extLst>
              <a:ext uri="{28A0092B-C50C-407E-A947-70E740481C1C}">
                <a14:useLocalDpi xmlns:a14="http://schemas.microsoft.com/office/drawing/2010/main" val="0"/>
              </a:ext>
            </a:extLst>
          </a:blip>
          <a:srcRect l="18127" r="16911"/>
          <a:stretch/>
        </p:blipFill>
        <p:spPr>
          <a:xfrm>
            <a:off x="4975257" y="4095905"/>
            <a:ext cx="1768524" cy="2137077"/>
          </a:xfrm>
          <a:prstGeom prst="rect">
            <a:avLst/>
          </a:prstGeom>
          <a:noFill/>
        </p:spPr>
      </p:pic>
      <p:pic>
        <p:nvPicPr>
          <p:cNvPr id="4102" name="Picture 8" descr="MPj04395570000[1]">
            <a:extLst>
              <a:ext uri="{FF2B5EF4-FFF2-40B4-BE49-F238E27FC236}">
                <a16:creationId xmlns:a16="http://schemas.microsoft.com/office/drawing/2014/main" id="{D41E1BA5-7933-4922-A161-79D3A3BA87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04" r="17043" b="-6"/>
          <a:stretch/>
        </p:blipFill>
        <p:spPr bwMode="auto">
          <a:xfrm>
            <a:off x="6866370" y="4095374"/>
            <a:ext cx="1791287" cy="21351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a:extLst>
              <a:ext uri="{FF2B5EF4-FFF2-40B4-BE49-F238E27FC236}">
                <a16:creationId xmlns:a16="http://schemas.microsoft.com/office/drawing/2014/main" id="{A0DF4869-B735-425A-9265-28B19BE8BCAC}"/>
              </a:ext>
            </a:extLst>
          </p:cNvPr>
          <p:cNvSpPr>
            <a:spLocks noChangeArrowheads="1"/>
          </p:cNvSpPr>
          <p:nvPr/>
        </p:nvSpPr>
        <p:spPr bwMode="auto">
          <a:xfrm>
            <a:off x="739588" y="3097306"/>
            <a:ext cx="32766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600"/>
              </a:spcAft>
              <a:buFontTx/>
              <a:buNone/>
            </a:pPr>
            <a:r>
              <a:rPr lang="en-US" altLang="en-US" sz="3600">
                <a:solidFill>
                  <a:srgbClr val="00B050"/>
                </a:solidFill>
              </a:rPr>
              <a:t>What you need </a:t>
            </a:r>
          </a:p>
          <a:p>
            <a:pPr algn="ctr" eaLnBrk="1" hangingPunct="1">
              <a:spcBef>
                <a:spcPct val="0"/>
              </a:spcBef>
              <a:spcAft>
                <a:spcPts val="600"/>
              </a:spcAft>
              <a:buFontTx/>
              <a:buNone/>
            </a:pPr>
            <a:r>
              <a:rPr lang="en-US" altLang="en-US" sz="3600">
                <a:solidFill>
                  <a:srgbClr val="00B050"/>
                </a:solidFill>
              </a:rPr>
              <a:t>to know </a:t>
            </a:r>
          </a:p>
          <a:p>
            <a:pPr algn="ctr" eaLnBrk="1" hangingPunct="1">
              <a:spcBef>
                <a:spcPct val="0"/>
              </a:spcBef>
              <a:spcAft>
                <a:spcPts val="600"/>
              </a:spcAft>
              <a:buFontTx/>
              <a:buNone/>
            </a:pPr>
            <a:r>
              <a:rPr lang="en-US" altLang="en-US" sz="3600">
                <a:solidFill>
                  <a:srgbClr val="00B050"/>
                </a:solidFill>
              </a:rPr>
              <a:t>to succeed</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61459"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1461"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61462"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3"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6146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1465"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6146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1442" name="Rectangle 2">
            <a:extLst>
              <a:ext uri="{FF2B5EF4-FFF2-40B4-BE49-F238E27FC236}">
                <a16:creationId xmlns:a16="http://schemas.microsoft.com/office/drawing/2014/main" id="{B42EBD89-4087-4421-8C76-9B0AD9A1A368}"/>
              </a:ext>
            </a:extLst>
          </p:cNvPr>
          <p:cNvSpPr>
            <a:spLocks noGrp="1" noChangeArrowheads="1"/>
          </p:cNvSpPr>
          <p:nvPr>
            <p:ph type="title"/>
          </p:nvPr>
        </p:nvSpPr>
        <p:spPr>
          <a:xfrm>
            <a:off x="745565" y="1130603"/>
            <a:ext cx="2506831" cy="4596794"/>
          </a:xfrm>
        </p:spPr>
        <p:txBody>
          <a:bodyPr vert="horz" lIns="91440" tIns="45720" rIns="91440" bIns="45720" rtlCol="0" anchor="ctr">
            <a:normAutofit/>
          </a:bodyPr>
          <a:lstStyle/>
          <a:p>
            <a:r>
              <a:rPr lang="en-US" altLang="en-US" sz="2400">
                <a:solidFill>
                  <a:srgbClr val="EBEBEB"/>
                </a:solidFill>
              </a:rPr>
              <a:t>SUBJECT AREA </a:t>
            </a:r>
            <a:br>
              <a:rPr lang="en-US" altLang="en-US" sz="2400">
                <a:solidFill>
                  <a:srgbClr val="EBEBEB"/>
                </a:solidFill>
              </a:rPr>
            </a:br>
            <a:r>
              <a:rPr lang="en-US" altLang="en-US" sz="2400">
                <a:solidFill>
                  <a:srgbClr val="EBEBEB"/>
                </a:solidFill>
              </a:rPr>
              <a:t> REQUIREMENTS CONTINUED	</a:t>
            </a:r>
          </a:p>
        </p:txBody>
      </p:sp>
      <p:sp>
        <p:nvSpPr>
          <p:cNvPr id="22531" name="Rectangle 3">
            <a:extLst>
              <a:ext uri="{FF2B5EF4-FFF2-40B4-BE49-F238E27FC236}">
                <a16:creationId xmlns:a16="http://schemas.microsoft.com/office/drawing/2014/main" id="{FBEF9EA4-330A-414C-A20D-2B5AFA7340F6}"/>
              </a:ext>
            </a:extLst>
          </p:cNvPr>
          <p:cNvSpPr>
            <a:spLocks noGrp="1" noChangeArrowheads="1"/>
          </p:cNvSpPr>
          <p:nvPr>
            <p:ph sz="half" idx="1"/>
          </p:nvPr>
        </p:nvSpPr>
        <p:spPr>
          <a:xfrm>
            <a:off x="3967557" y="437513"/>
            <a:ext cx="4126961" cy="5954325"/>
          </a:xfrm>
        </p:spPr>
        <p:txBody>
          <a:bodyPr vert="horz" lIns="91440" tIns="45720" rIns="91440" bIns="45720" rtlCol="0" anchor="ctr">
            <a:normAutofit/>
          </a:bodyPr>
          <a:lstStyle/>
          <a:p>
            <a:r>
              <a:rPr lang="en-US" altLang="en-US" sz="1700" dirty="0"/>
              <a:t>PHYSICAL EDUCATION – 1 (Hope)</a:t>
            </a:r>
          </a:p>
          <a:p>
            <a:r>
              <a:rPr lang="en-US" altLang="en-US" sz="1700" dirty="0"/>
              <a:t>PRACTICAL/ PERFORMING ARTS – 1</a:t>
            </a:r>
          </a:p>
          <a:p>
            <a:r>
              <a:rPr lang="en-US" altLang="en-US" sz="1700" dirty="0"/>
              <a:t>One Online Class Required for Graduation</a:t>
            </a:r>
          </a:p>
          <a:p>
            <a:r>
              <a:rPr lang="en-US" altLang="en-US" sz="1700" dirty="0"/>
              <a:t>Pass FSA (Reading Test)</a:t>
            </a:r>
          </a:p>
          <a:p>
            <a:r>
              <a:rPr lang="en-US" altLang="en-US" sz="1700" dirty="0"/>
              <a:t>Pass Algebra I End of Course Exam</a:t>
            </a:r>
          </a:p>
          <a:p>
            <a:r>
              <a:rPr lang="en-US" altLang="en-US" sz="1700" dirty="0"/>
              <a:t>24 TOTAL CREDITS FOR GRADUATION.  Most OCSA students earn 28 credits.  </a:t>
            </a:r>
          </a:p>
          <a:p>
            <a:endParaRPr lang="en-US" altLang="en-US" sz="1700" dirty="0"/>
          </a:p>
        </p:txBody>
      </p:sp>
    </p:spTree>
  </p:cSld>
  <p:clrMapOvr>
    <a:masterClrMapping/>
  </p:clrMapOvr>
  <p:transition>
    <p:sndAc>
      <p:stSnd>
        <p:snd r:embed="rId3" name="suction.wav"/>
      </p:stSnd>
    </p:sndAc>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7441133-7B7C-4CCA-8ACC-EE7F59AE9518}"/>
              </a:ext>
            </a:extLst>
          </p:cNvPr>
          <p:cNvSpPr>
            <a:spLocks noGrp="1" noChangeArrowheads="1"/>
          </p:cNvSpPr>
          <p:nvPr>
            <p:ph type="title"/>
          </p:nvPr>
        </p:nvSpPr>
        <p:spPr/>
        <p:txBody>
          <a:bodyPr/>
          <a:lstStyle/>
          <a:p>
            <a:r>
              <a:rPr lang="en-US" altLang="en-US"/>
              <a:t>Scholar Designation for Diploma</a:t>
            </a:r>
          </a:p>
        </p:txBody>
      </p:sp>
      <p:sp>
        <p:nvSpPr>
          <p:cNvPr id="24579" name="Content Placeholder 2">
            <a:extLst>
              <a:ext uri="{FF2B5EF4-FFF2-40B4-BE49-F238E27FC236}">
                <a16:creationId xmlns:a16="http://schemas.microsoft.com/office/drawing/2014/main" id="{2C497318-82D3-44A4-9D82-C13A7F863995}"/>
              </a:ext>
            </a:extLst>
          </p:cNvPr>
          <p:cNvSpPr>
            <a:spLocks noGrp="1" noChangeArrowheads="1"/>
          </p:cNvSpPr>
          <p:nvPr>
            <p:ph sz="half" idx="1"/>
          </p:nvPr>
        </p:nvSpPr>
        <p:spPr/>
        <p:txBody>
          <a:bodyPr/>
          <a:lstStyle/>
          <a:p>
            <a:r>
              <a:rPr lang="en-US" altLang="en-US"/>
              <a:t>Pass Algebra 2 (and EOC)</a:t>
            </a:r>
          </a:p>
          <a:p>
            <a:r>
              <a:rPr lang="en-US" altLang="en-US"/>
              <a:t>One more math class above Algebra 2</a:t>
            </a:r>
          </a:p>
          <a:p>
            <a:r>
              <a:rPr lang="en-US" altLang="en-US"/>
              <a:t>Pass Biology EOC</a:t>
            </a:r>
          </a:p>
          <a:p>
            <a:r>
              <a:rPr lang="en-US" altLang="en-US"/>
              <a:t>Pass Chemistry or Physics</a:t>
            </a:r>
          </a:p>
          <a:p>
            <a:r>
              <a:rPr lang="en-US" altLang="en-US"/>
              <a:t>Pass Geometry EOC</a:t>
            </a:r>
          </a:p>
        </p:txBody>
      </p:sp>
      <p:sp>
        <p:nvSpPr>
          <p:cNvPr id="16388" name="Content Placeholder 3">
            <a:extLst>
              <a:ext uri="{FF2B5EF4-FFF2-40B4-BE49-F238E27FC236}">
                <a16:creationId xmlns:a16="http://schemas.microsoft.com/office/drawing/2014/main" id="{7A3BB213-AAFE-4C13-A322-B003B9EB5302}"/>
              </a:ext>
            </a:extLst>
          </p:cNvPr>
          <p:cNvSpPr>
            <a:spLocks noGrp="1"/>
          </p:cNvSpPr>
          <p:nvPr>
            <p:ph sz="half" idx="2"/>
          </p:nvPr>
        </p:nvSpPr>
        <p:spPr/>
        <p:txBody>
          <a:bodyPr/>
          <a:lstStyle/>
          <a:p>
            <a:pPr>
              <a:defRPr/>
            </a:pPr>
            <a:r>
              <a:rPr lang="en-US" altLang="en-US" dirty="0"/>
              <a:t>One more science class above Chemistry</a:t>
            </a:r>
          </a:p>
          <a:p>
            <a:pPr>
              <a:defRPr/>
            </a:pPr>
            <a:r>
              <a:rPr lang="en-US" altLang="en-US" dirty="0"/>
              <a:t>Pass U.S. History EOC</a:t>
            </a:r>
          </a:p>
          <a:p>
            <a:pPr>
              <a:defRPr/>
            </a:pPr>
            <a:r>
              <a:rPr lang="en-US" altLang="en-US" dirty="0"/>
              <a:t>2 Foreign Lang. Classes in the same lang.</a:t>
            </a:r>
          </a:p>
          <a:p>
            <a:pPr>
              <a:defRPr/>
            </a:pPr>
            <a:r>
              <a:rPr lang="en-US" altLang="en-US" dirty="0"/>
              <a:t>One AP or DE class</a:t>
            </a:r>
          </a:p>
          <a:p>
            <a:pPr marL="0" indent="0">
              <a:buFontTx/>
              <a:buNone/>
              <a:defRPr/>
            </a:pPr>
            <a:endParaRPr lang="en-US" alt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2F26C3E-8A6E-4535-8760-F7D43E7D9C02}"/>
              </a:ext>
            </a:extLst>
          </p:cNvPr>
          <p:cNvSpPr>
            <a:spLocks noGrp="1" noChangeArrowheads="1"/>
          </p:cNvSpPr>
          <p:nvPr>
            <p:ph type="title"/>
          </p:nvPr>
        </p:nvSpPr>
        <p:spPr/>
        <p:txBody>
          <a:bodyPr/>
          <a:lstStyle/>
          <a:p>
            <a:r>
              <a:rPr lang="en-US" altLang="en-US"/>
              <a:t>Career Technical (CTE)</a:t>
            </a:r>
          </a:p>
        </p:txBody>
      </p:sp>
      <p:sp>
        <p:nvSpPr>
          <p:cNvPr id="25603" name="Content Placeholder 2">
            <a:extLst>
              <a:ext uri="{FF2B5EF4-FFF2-40B4-BE49-F238E27FC236}">
                <a16:creationId xmlns:a16="http://schemas.microsoft.com/office/drawing/2014/main" id="{1FDB6E8B-3F69-4DC0-B653-B9E54759D7B2}"/>
              </a:ext>
            </a:extLst>
          </p:cNvPr>
          <p:cNvSpPr>
            <a:spLocks noGrp="1" noChangeArrowheads="1"/>
          </p:cNvSpPr>
          <p:nvPr>
            <p:ph idx="1"/>
          </p:nvPr>
        </p:nvSpPr>
        <p:spPr/>
        <p:txBody>
          <a:bodyPr/>
          <a:lstStyle/>
          <a:p>
            <a:r>
              <a:rPr lang="en-US" altLang="en-US"/>
              <a:t>Digital Media- Mr. Olivo</a:t>
            </a:r>
          </a:p>
          <a:p>
            <a:r>
              <a:rPr lang="en-US" altLang="en-US"/>
              <a:t>It is possible if you take the class and pass the exam to earn certification and possibly a merit diploma and college credit.</a:t>
            </a:r>
          </a:p>
          <a:p>
            <a:r>
              <a:rPr lang="en-US" altLang="en-US"/>
              <a:t>See your counselor for more information</a:t>
            </a:r>
          </a:p>
          <a:p>
            <a:r>
              <a:rPr lang="en-US" altLang="en-US"/>
              <a:t>The testing for certification could be cancelled due to sudden quarantine.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CDFB23-D89E-4811-8128-F4D6D28527A1}"/>
              </a:ext>
            </a:extLst>
          </p:cNvPr>
          <p:cNvSpPr>
            <a:spLocks noGrp="1" noChangeArrowheads="1"/>
          </p:cNvSpPr>
          <p:nvPr>
            <p:ph type="title" idx="4294967295"/>
          </p:nvPr>
        </p:nvSpPr>
        <p:spPr>
          <a:xfrm>
            <a:off x="0" y="274638"/>
            <a:ext cx="8229600" cy="1143000"/>
          </a:xfrm>
        </p:spPr>
        <p:txBody>
          <a:bodyPr/>
          <a:lstStyle/>
          <a:p>
            <a:pPr algn="ctr" eaLnBrk="1" hangingPunct="1"/>
            <a:r>
              <a:rPr lang="en-US" altLang="en-US" sz="5400" dirty="0">
                <a:latin typeface="Albertus Extra Bold"/>
              </a:rPr>
              <a:t>Grade Point Average</a:t>
            </a:r>
            <a:endParaRPr lang="en-US" dirty="0">
              <a:latin typeface="Albertus Extra Bold"/>
            </a:endParaRPr>
          </a:p>
        </p:txBody>
      </p:sp>
      <p:sp>
        <p:nvSpPr>
          <p:cNvPr id="62467" name="Rectangle 3">
            <a:extLst>
              <a:ext uri="{FF2B5EF4-FFF2-40B4-BE49-F238E27FC236}">
                <a16:creationId xmlns:a16="http://schemas.microsoft.com/office/drawing/2014/main" id="{39A53BD0-FE52-4EDC-90CC-87F42F1434F6}"/>
              </a:ext>
            </a:extLst>
          </p:cNvPr>
          <p:cNvSpPr>
            <a:spLocks noGrp="1" noChangeArrowheads="1"/>
          </p:cNvSpPr>
          <p:nvPr>
            <p:ph type="body" sz="half" idx="4294967295"/>
          </p:nvPr>
        </p:nvSpPr>
        <p:spPr>
          <a:xfrm>
            <a:off x="80682" y="2111188"/>
            <a:ext cx="4495800" cy="4525963"/>
          </a:xfrm>
        </p:spPr>
        <p:txBody>
          <a:bodyPr/>
          <a:lstStyle/>
          <a:p>
            <a:pPr eaLnBrk="1" hangingPunct="1">
              <a:buFont typeface="Wingdings" panose="05000000000000000000" pitchFamily="2" charset="2"/>
              <a:buChar char="v"/>
            </a:pPr>
            <a:r>
              <a:rPr lang="en-US" altLang="en-US" sz="3600"/>
              <a:t>Weighted GPA</a:t>
            </a:r>
          </a:p>
          <a:p>
            <a:pPr eaLnBrk="1" hangingPunct="1">
              <a:buFont typeface="Wingdings" panose="05000000000000000000" pitchFamily="2" charset="2"/>
              <a:buNone/>
            </a:pPr>
            <a:r>
              <a:rPr lang="en-US" altLang="en-US" sz="4400"/>
              <a:t>  </a:t>
            </a:r>
            <a:r>
              <a:rPr lang="en-US" altLang="en-US"/>
              <a:t>Grade=Quality Pts. </a:t>
            </a:r>
          </a:p>
          <a:p>
            <a:pPr eaLnBrk="1" hangingPunct="1">
              <a:buFont typeface="Wingdings" panose="05000000000000000000" pitchFamily="2" charset="2"/>
              <a:buNone/>
            </a:pPr>
            <a:r>
              <a:rPr lang="en-US" altLang="en-US"/>
              <a:t>AP &amp; D E        Honors</a:t>
            </a:r>
          </a:p>
          <a:p>
            <a:pPr eaLnBrk="1" hangingPunct="1">
              <a:buFont typeface="Wingdings" panose="05000000000000000000" pitchFamily="2" charset="2"/>
              <a:buNone/>
            </a:pPr>
            <a:r>
              <a:rPr lang="en-US" altLang="en-US"/>
              <a:t>Classes</a:t>
            </a:r>
          </a:p>
          <a:p>
            <a:pPr eaLnBrk="1" hangingPunct="1"/>
            <a:r>
              <a:rPr lang="en-US" altLang="en-US"/>
              <a:t>A = 5.0		4.5</a:t>
            </a:r>
          </a:p>
          <a:p>
            <a:pPr eaLnBrk="1" hangingPunct="1"/>
            <a:r>
              <a:rPr lang="en-US" altLang="en-US"/>
              <a:t>B = 4.0		3.5</a:t>
            </a:r>
          </a:p>
          <a:p>
            <a:pPr eaLnBrk="1" hangingPunct="1"/>
            <a:r>
              <a:rPr lang="en-US" altLang="en-US"/>
              <a:t>C = 3.0		2.5</a:t>
            </a:r>
          </a:p>
          <a:p>
            <a:pPr eaLnBrk="1" hangingPunct="1">
              <a:buFont typeface="Wingdings" panose="05000000000000000000" pitchFamily="2" charset="2"/>
              <a:buChar char="v"/>
            </a:pPr>
            <a:endParaRPr lang="en-US" altLang="en-US"/>
          </a:p>
          <a:p>
            <a:pPr eaLnBrk="1" hangingPunct="1">
              <a:buFontTx/>
              <a:buNone/>
            </a:pPr>
            <a:endParaRPr lang="en-US" altLang="en-US"/>
          </a:p>
        </p:txBody>
      </p:sp>
      <p:sp>
        <p:nvSpPr>
          <p:cNvPr id="62468" name="Rectangle 4">
            <a:extLst>
              <a:ext uri="{FF2B5EF4-FFF2-40B4-BE49-F238E27FC236}">
                <a16:creationId xmlns:a16="http://schemas.microsoft.com/office/drawing/2014/main" id="{CD097D3A-9F4A-4DB0-8C57-01BD03E8C668}"/>
              </a:ext>
            </a:extLst>
          </p:cNvPr>
          <p:cNvSpPr>
            <a:spLocks noGrp="1" noChangeArrowheads="1"/>
          </p:cNvSpPr>
          <p:nvPr>
            <p:ph type="body" sz="half" idx="4294967295"/>
          </p:nvPr>
        </p:nvSpPr>
        <p:spPr>
          <a:xfrm>
            <a:off x="4114800" y="2057400"/>
            <a:ext cx="5029200" cy="4525963"/>
          </a:xfrm>
        </p:spPr>
        <p:txBody>
          <a:bodyPr/>
          <a:lstStyle/>
          <a:p>
            <a:pPr eaLnBrk="1" hangingPunct="1"/>
            <a:r>
              <a:rPr lang="en-US" altLang="en-US" sz="3600">
                <a:solidFill>
                  <a:srgbClr val="CC3399"/>
                </a:solidFill>
              </a:rPr>
              <a:t>Unweighted GPA</a:t>
            </a:r>
          </a:p>
          <a:p>
            <a:pPr eaLnBrk="1" hangingPunct="1">
              <a:buFontTx/>
              <a:buNone/>
            </a:pPr>
            <a:r>
              <a:rPr lang="en-US" altLang="en-US" sz="3600">
                <a:solidFill>
                  <a:srgbClr val="CC3399"/>
                </a:solidFill>
              </a:rPr>
              <a:t>  </a:t>
            </a:r>
            <a:r>
              <a:rPr lang="en-US" altLang="en-US">
                <a:solidFill>
                  <a:srgbClr val="CC3399"/>
                </a:solidFill>
              </a:rPr>
              <a:t>Grade=Quality Pts.</a:t>
            </a:r>
          </a:p>
          <a:p>
            <a:pPr eaLnBrk="1" hangingPunct="1"/>
            <a:r>
              <a:rPr lang="en-US" altLang="en-US">
                <a:solidFill>
                  <a:srgbClr val="CC3399"/>
                </a:solidFill>
              </a:rPr>
              <a:t>A = 4.0</a:t>
            </a:r>
          </a:p>
          <a:p>
            <a:pPr eaLnBrk="1" hangingPunct="1"/>
            <a:r>
              <a:rPr lang="en-US" altLang="en-US">
                <a:solidFill>
                  <a:srgbClr val="CC3399"/>
                </a:solidFill>
              </a:rPr>
              <a:t>B = 3.0</a:t>
            </a:r>
          </a:p>
          <a:p>
            <a:pPr eaLnBrk="1" hangingPunct="1"/>
            <a:r>
              <a:rPr lang="en-US" altLang="en-US">
                <a:solidFill>
                  <a:srgbClr val="CC3399"/>
                </a:solidFill>
              </a:rPr>
              <a:t>C = 2.0</a:t>
            </a:r>
          </a:p>
          <a:p>
            <a:pPr eaLnBrk="1" hangingPunct="1"/>
            <a:r>
              <a:rPr lang="en-US" altLang="en-US">
                <a:solidFill>
                  <a:srgbClr val="CC3399"/>
                </a:solidFill>
              </a:rPr>
              <a:t>D = 1.0 </a:t>
            </a:r>
          </a:p>
          <a:p>
            <a:pPr eaLnBrk="1" hangingPunct="1"/>
            <a:r>
              <a:rPr lang="en-US" altLang="en-US">
                <a:solidFill>
                  <a:srgbClr val="CC3399"/>
                </a:solidFill>
              </a:rPr>
              <a:t>F = 0.0</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 calcmode="lin" valueType="num">
                                      <p:cBhvr>
                                        <p:cTn id="9" dur="500" fill="hold"/>
                                        <p:tgtEl>
                                          <p:spTgt spid="62466"/>
                                        </p:tgtEl>
                                        <p:attrNameLst>
                                          <p:attrName>style.rotation</p:attrName>
                                        </p:attrNameLst>
                                      </p:cBhvr>
                                      <p:tavLst>
                                        <p:tav tm="0">
                                          <p:val>
                                            <p:fltVal val="360"/>
                                          </p:val>
                                        </p:tav>
                                        <p:tav tm="100000">
                                          <p:val>
                                            <p:fltVal val="0"/>
                                          </p:val>
                                        </p:tav>
                                      </p:tavLst>
                                    </p:anim>
                                    <p:animEffect transition="in" filter="fade">
                                      <p:cBhvr>
                                        <p:cTn id="10"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88" name="Rectangle 8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8674" name="Rectangle 2">
            <a:extLst>
              <a:ext uri="{FF2B5EF4-FFF2-40B4-BE49-F238E27FC236}">
                <a16:creationId xmlns:a16="http://schemas.microsoft.com/office/drawing/2014/main" id="{CD0D1144-DC24-404A-B3A7-E64203DD630E}"/>
              </a:ext>
            </a:extLst>
          </p:cNvPr>
          <p:cNvSpPr>
            <a:spLocks noGrp="1" noChangeArrowheads="1"/>
          </p:cNvSpPr>
          <p:nvPr>
            <p:ph type="title" idx="4294967295"/>
          </p:nvPr>
        </p:nvSpPr>
        <p:spPr>
          <a:xfrm>
            <a:off x="627185" y="1085549"/>
            <a:ext cx="2573210" cy="4686903"/>
          </a:xfrm>
        </p:spPr>
        <p:txBody>
          <a:bodyPr vert="horz" lIns="91440" tIns="45720" rIns="91440" bIns="45720" rtlCol="0" anchor="ctr">
            <a:normAutofit/>
          </a:bodyPr>
          <a:lstStyle/>
          <a:p>
            <a:pPr algn="r"/>
            <a:r>
              <a:rPr lang="en-US" altLang="en-US" sz="3300">
                <a:solidFill>
                  <a:schemeClr val="tx1"/>
                </a:solidFill>
              </a:rPr>
              <a:t>Computing GPA</a:t>
            </a:r>
          </a:p>
        </p:txBody>
      </p:sp>
      <p:cxnSp>
        <p:nvCxnSpPr>
          <p:cNvPr id="91" name="Straight Connector 9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8675" name="Rectangle 3">
            <a:extLst>
              <a:ext uri="{FF2B5EF4-FFF2-40B4-BE49-F238E27FC236}">
                <a16:creationId xmlns:a16="http://schemas.microsoft.com/office/drawing/2014/main" id="{980A16B1-52D0-47D8-9885-AD2BB1B03E0C}"/>
              </a:ext>
            </a:extLst>
          </p:cNvPr>
          <p:cNvSpPr>
            <a:spLocks noGrp="1" noChangeArrowheads="1"/>
          </p:cNvSpPr>
          <p:nvPr>
            <p:ph type="body" idx="4294967295"/>
          </p:nvPr>
        </p:nvSpPr>
        <p:spPr>
          <a:xfrm>
            <a:off x="3781049" y="1085549"/>
            <a:ext cx="4184780" cy="4686903"/>
          </a:xfrm>
        </p:spPr>
        <p:txBody>
          <a:bodyPr vert="horz" lIns="91440" tIns="45720" rIns="91440" bIns="45720" rtlCol="0" anchor="ctr">
            <a:normAutofit/>
          </a:bodyPr>
          <a:lstStyle/>
          <a:p>
            <a:pPr>
              <a:lnSpc>
                <a:spcPct val="90000"/>
              </a:lnSpc>
            </a:pPr>
            <a:r>
              <a:rPr lang="en-US" altLang="en-US" sz="1700">
                <a:solidFill>
                  <a:schemeClr val="tx1"/>
                </a:solidFill>
              </a:rPr>
              <a:t>Example: Credits Earned 6</a:t>
            </a:r>
          </a:p>
          <a:p>
            <a:pPr>
              <a:lnSpc>
                <a:spcPct val="90000"/>
              </a:lnSpc>
            </a:pPr>
            <a:r>
              <a:rPr lang="en-US" altLang="en-US" sz="1700">
                <a:solidFill>
                  <a:schemeClr val="tx1"/>
                </a:solidFill>
              </a:rPr>
              <a:t>Band I – A = 4 Quality pts.</a:t>
            </a:r>
          </a:p>
          <a:p>
            <a:pPr>
              <a:lnSpc>
                <a:spcPct val="90000"/>
              </a:lnSpc>
            </a:pPr>
            <a:r>
              <a:rPr lang="en-US" altLang="en-US" sz="1700">
                <a:solidFill>
                  <a:schemeClr val="tx1"/>
                </a:solidFill>
              </a:rPr>
              <a:t>Instrumental Tech – A =4 Quality pts.	</a:t>
            </a:r>
          </a:p>
          <a:p>
            <a:pPr>
              <a:lnSpc>
                <a:spcPct val="90000"/>
              </a:lnSpc>
            </a:pPr>
            <a:r>
              <a:rPr lang="en-US" altLang="en-US" sz="1700">
                <a:solidFill>
                  <a:schemeClr val="tx1"/>
                </a:solidFill>
              </a:rPr>
              <a:t>English I Honors – B = 3.5 Quality pts.</a:t>
            </a:r>
          </a:p>
          <a:p>
            <a:pPr>
              <a:lnSpc>
                <a:spcPct val="90000"/>
              </a:lnSpc>
            </a:pPr>
            <a:r>
              <a:rPr lang="en-US" altLang="en-US" sz="1700">
                <a:solidFill>
                  <a:schemeClr val="tx1"/>
                </a:solidFill>
              </a:rPr>
              <a:t>Biology I  – A = 4 Quality pts.</a:t>
            </a:r>
          </a:p>
          <a:p>
            <a:pPr>
              <a:lnSpc>
                <a:spcPct val="90000"/>
              </a:lnSpc>
            </a:pPr>
            <a:r>
              <a:rPr lang="en-US" altLang="en-US" sz="1700">
                <a:solidFill>
                  <a:schemeClr val="tx1"/>
                </a:solidFill>
              </a:rPr>
              <a:t>Algebra I Honors – B = 3.5 Quality pts. </a:t>
            </a:r>
          </a:p>
          <a:p>
            <a:pPr>
              <a:lnSpc>
                <a:spcPct val="90000"/>
              </a:lnSpc>
            </a:pPr>
            <a:r>
              <a:rPr lang="en-US" altLang="en-US" sz="1700">
                <a:solidFill>
                  <a:schemeClr val="tx1"/>
                </a:solidFill>
              </a:rPr>
              <a:t>World History Honors – F =0 Quality pts.</a:t>
            </a:r>
          </a:p>
          <a:p>
            <a:pPr>
              <a:lnSpc>
                <a:spcPct val="90000"/>
              </a:lnSpc>
            </a:pPr>
            <a:r>
              <a:rPr lang="en-US" altLang="en-US" sz="1700">
                <a:solidFill>
                  <a:schemeClr val="tx1"/>
                </a:solidFill>
              </a:rPr>
              <a:t>HOPE – C =2 Quality pts.</a:t>
            </a:r>
          </a:p>
          <a:p>
            <a:pPr>
              <a:lnSpc>
                <a:spcPct val="90000"/>
              </a:lnSpc>
            </a:pPr>
            <a:r>
              <a:rPr lang="en-US" altLang="en-US" sz="1700">
                <a:solidFill>
                  <a:schemeClr val="tx1"/>
                </a:solidFill>
              </a:rPr>
              <a:t>Add all the quality points – 21 quality pts. Divide by attempted credits – 7.  GPA = 3.00</a:t>
            </a:r>
          </a:p>
          <a:p>
            <a:pPr>
              <a:lnSpc>
                <a:spcPct val="90000"/>
              </a:lnSpc>
            </a:pPr>
            <a:endParaRPr lang="en-US" altLang="en-US" sz="1700">
              <a:solidFill>
                <a:schemeClr val="tx1"/>
              </a:solidFill>
            </a:endParaRPr>
          </a:p>
          <a:p>
            <a:pPr>
              <a:lnSpc>
                <a:spcPct val="90000"/>
              </a:lnSpc>
            </a:pPr>
            <a:endParaRPr lang="en-US" altLang="en-US" sz="1700">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0722" name="Rectangle 2">
            <a:extLst>
              <a:ext uri="{FF2B5EF4-FFF2-40B4-BE49-F238E27FC236}">
                <a16:creationId xmlns:a16="http://schemas.microsoft.com/office/drawing/2014/main" id="{FB2F747B-56DC-4A33-8CFC-1BA0E92AC909}"/>
              </a:ext>
            </a:extLst>
          </p:cNvPr>
          <p:cNvSpPr>
            <a:spLocks noGrp="1" noChangeArrowheads="1"/>
          </p:cNvSpPr>
          <p:nvPr>
            <p:ph type="title"/>
          </p:nvPr>
        </p:nvSpPr>
        <p:spPr>
          <a:xfrm>
            <a:off x="745565" y="1130603"/>
            <a:ext cx="2506831" cy="4596794"/>
          </a:xfrm>
        </p:spPr>
        <p:txBody>
          <a:bodyPr anchor="ctr">
            <a:normAutofit/>
          </a:bodyPr>
          <a:lstStyle/>
          <a:p>
            <a:pPr eaLnBrk="1" hangingPunct="1"/>
            <a:r>
              <a:rPr lang="en-US" altLang="en-US" sz="2800">
                <a:solidFill>
                  <a:srgbClr val="EBEBEB"/>
                </a:solidFill>
              </a:rPr>
              <a:t>Example Computing GPA</a:t>
            </a:r>
          </a:p>
        </p:txBody>
      </p:sp>
      <p:sp>
        <p:nvSpPr>
          <p:cNvPr id="17411" name="Rectangle 3">
            <a:extLst>
              <a:ext uri="{FF2B5EF4-FFF2-40B4-BE49-F238E27FC236}">
                <a16:creationId xmlns:a16="http://schemas.microsoft.com/office/drawing/2014/main" id="{B42740D1-9419-47F5-A094-E70B578C1F57}"/>
              </a:ext>
            </a:extLst>
          </p:cNvPr>
          <p:cNvSpPr>
            <a:spLocks noGrp="1" noChangeArrowheads="1"/>
          </p:cNvSpPr>
          <p:nvPr>
            <p:ph idx="1"/>
          </p:nvPr>
        </p:nvSpPr>
        <p:spPr>
          <a:xfrm>
            <a:off x="3967557" y="437513"/>
            <a:ext cx="4126961" cy="5954325"/>
          </a:xfrm>
        </p:spPr>
        <p:txBody>
          <a:bodyPr anchor="ctr">
            <a:normAutofit/>
          </a:bodyPr>
          <a:lstStyle/>
          <a:p>
            <a:pPr eaLnBrk="1" hangingPunct="1">
              <a:lnSpc>
                <a:spcPct val="90000"/>
              </a:lnSpc>
              <a:buFontTx/>
              <a:buNone/>
            </a:pPr>
            <a:r>
              <a:rPr lang="en-US" altLang="en-US" sz="1600"/>
              <a:t> </a:t>
            </a:r>
          </a:p>
          <a:p>
            <a:pPr eaLnBrk="1" hangingPunct="1">
              <a:lnSpc>
                <a:spcPct val="90000"/>
              </a:lnSpc>
              <a:buFontTx/>
              <a:buNone/>
            </a:pPr>
            <a:r>
              <a:rPr lang="en-US" altLang="en-US" sz="1600"/>
              <a:t>Band I – A =                           4.0 Quality pts.</a:t>
            </a:r>
          </a:p>
          <a:p>
            <a:pPr eaLnBrk="1" hangingPunct="1">
              <a:lnSpc>
                <a:spcPct val="90000"/>
              </a:lnSpc>
              <a:buFontTx/>
              <a:buNone/>
            </a:pPr>
            <a:r>
              <a:rPr lang="en-US" altLang="en-US" sz="1600"/>
              <a:t>Instrumental Tech – A =        4.0 Quality pts.	</a:t>
            </a:r>
          </a:p>
          <a:p>
            <a:pPr eaLnBrk="1" hangingPunct="1">
              <a:lnSpc>
                <a:spcPct val="90000"/>
              </a:lnSpc>
              <a:buFontTx/>
              <a:buNone/>
            </a:pPr>
            <a:r>
              <a:rPr lang="en-US" altLang="en-US" sz="1600"/>
              <a:t>English I Honors – B =           3.5 Quality pts.</a:t>
            </a:r>
          </a:p>
          <a:p>
            <a:pPr eaLnBrk="1" hangingPunct="1">
              <a:lnSpc>
                <a:spcPct val="90000"/>
              </a:lnSpc>
              <a:buFontTx/>
              <a:buNone/>
            </a:pPr>
            <a:r>
              <a:rPr lang="en-US" altLang="en-US" sz="1600"/>
              <a:t>Biology I Honors – A =           4.5 Quality pts.</a:t>
            </a:r>
          </a:p>
          <a:p>
            <a:pPr eaLnBrk="1" hangingPunct="1">
              <a:lnSpc>
                <a:spcPct val="90000"/>
              </a:lnSpc>
              <a:buFontTx/>
              <a:buNone/>
            </a:pPr>
            <a:r>
              <a:rPr lang="en-US" altLang="en-US" sz="1600"/>
              <a:t>Algebra I – B =                       3.0 Quality pts. </a:t>
            </a:r>
          </a:p>
          <a:p>
            <a:pPr eaLnBrk="1" hangingPunct="1">
              <a:lnSpc>
                <a:spcPct val="90000"/>
              </a:lnSpc>
              <a:buFontTx/>
              <a:buNone/>
            </a:pPr>
            <a:r>
              <a:rPr lang="en-US" altLang="en-US" sz="1600"/>
              <a:t>AP World History  – B =         4.0 Quality pts.</a:t>
            </a:r>
          </a:p>
          <a:p>
            <a:pPr eaLnBrk="1" hangingPunct="1">
              <a:lnSpc>
                <a:spcPct val="90000"/>
              </a:lnSpc>
              <a:buFontTx/>
              <a:buNone/>
            </a:pPr>
            <a:r>
              <a:rPr lang="en-US" altLang="en-US" sz="1600"/>
              <a:t>HOPE – F =                            0.0 Quality pts.</a:t>
            </a:r>
          </a:p>
          <a:p>
            <a:pPr eaLnBrk="1" hangingPunct="1">
              <a:lnSpc>
                <a:spcPct val="90000"/>
              </a:lnSpc>
              <a:buFontTx/>
              <a:buNone/>
            </a:pPr>
            <a:r>
              <a:rPr lang="en-US" altLang="en-US" sz="1600"/>
              <a:t>Add all the quality points = 23 quality pts. Divide by attempted credits – 7.  GPA = 3.28 </a:t>
            </a:r>
          </a:p>
          <a:p>
            <a:pPr eaLnBrk="1" hangingPunct="1">
              <a:lnSpc>
                <a:spcPct val="90000"/>
              </a:lnSpc>
              <a:buFontTx/>
              <a:buNone/>
            </a:pPr>
            <a:endParaRPr lang="en-US" altLang="en-US" sz="1600"/>
          </a:p>
          <a:p>
            <a:pPr eaLnBrk="1" hangingPunct="1">
              <a:lnSpc>
                <a:spcPct val="90000"/>
              </a:lnSpc>
              <a:buFontTx/>
              <a:buNone/>
            </a:pPr>
            <a:r>
              <a:rPr lang="en-US" altLang="en-US" sz="1600"/>
              <a:t>Credits Earned 6</a:t>
            </a:r>
          </a:p>
          <a:p>
            <a:pPr eaLnBrk="1" hangingPunct="1">
              <a:lnSpc>
                <a:spcPct val="90000"/>
              </a:lnSpc>
              <a:buFontTx/>
              <a:buNone/>
            </a:pPr>
            <a:endParaRPr lang="en-US" altLang="en-US" sz="1600"/>
          </a:p>
          <a:p>
            <a:pPr eaLnBrk="1" hangingPunct="1">
              <a:lnSpc>
                <a:spcPct val="90000"/>
              </a:lnSpc>
              <a:buFontTx/>
              <a:buNone/>
            </a:pPr>
            <a:endParaRPr lang="en-US" altLang="en-US" sz="160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88C9D39-396C-4882-8420-1408B9037448}"/>
              </a:ext>
            </a:extLst>
          </p:cNvPr>
          <p:cNvSpPr>
            <a:spLocks noGrp="1" noChangeArrowheads="1"/>
          </p:cNvSpPr>
          <p:nvPr>
            <p:ph type="title" idx="4294967295"/>
          </p:nvPr>
        </p:nvSpPr>
        <p:spPr>
          <a:xfrm>
            <a:off x="1219200" y="762000"/>
            <a:ext cx="7924800" cy="1143000"/>
          </a:xfrm>
        </p:spPr>
        <p:txBody>
          <a:bodyPr/>
          <a:lstStyle/>
          <a:p>
            <a:pPr eaLnBrk="1" hangingPunct="1"/>
            <a:r>
              <a:rPr lang="en-US" altLang="en-US"/>
              <a:t>Attendance</a:t>
            </a:r>
          </a:p>
        </p:txBody>
      </p:sp>
      <p:sp>
        <p:nvSpPr>
          <p:cNvPr id="32771" name="Text Placeholder 2">
            <a:extLst>
              <a:ext uri="{FF2B5EF4-FFF2-40B4-BE49-F238E27FC236}">
                <a16:creationId xmlns:a16="http://schemas.microsoft.com/office/drawing/2014/main" id="{C23E5322-7A3D-4745-B651-A5DF80415EC9}"/>
              </a:ext>
            </a:extLst>
          </p:cNvPr>
          <p:cNvSpPr>
            <a:spLocks noGrp="1" noChangeArrowheads="1"/>
          </p:cNvSpPr>
          <p:nvPr>
            <p:ph type="body" sz="half" idx="4294967295"/>
          </p:nvPr>
        </p:nvSpPr>
        <p:spPr>
          <a:xfrm>
            <a:off x="85725" y="2368643"/>
            <a:ext cx="3770313" cy="3415553"/>
          </a:xfrm>
        </p:spPr>
        <p:txBody>
          <a:bodyPr vert="horz" lIns="91440" tIns="45720" rIns="91440" bIns="45720" rtlCol="0" anchor="t">
            <a:normAutofit fontScale="77500" lnSpcReduction="20000"/>
          </a:bodyPr>
          <a:lstStyle/>
          <a:p>
            <a:pPr eaLnBrk="1" hangingPunct="1"/>
            <a:r>
              <a:rPr lang="en-US" altLang="en-US" sz="2800" dirty="0"/>
              <a:t>Attendance is critical, even for digital students</a:t>
            </a:r>
          </a:p>
          <a:p>
            <a:pPr eaLnBrk="1" hangingPunct="1"/>
            <a:r>
              <a:rPr lang="en-US" altLang="en-US" sz="2800" dirty="0"/>
              <a:t>95% daily attendance</a:t>
            </a:r>
          </a:p>
          <a:p>
            <a:pPr eaLnBrk="1" hangingPunct="1"/>
            <a:r>
              <a:rPr lang="en-US" altLang="en-US" sz="2800" dirty="0"/>
              <a:t>No credits/no grad</a:t>
            </a:r>
          </a:p>
          <a:p>
            <a:pPr eaLnBrk="1" hangingPunct="1"/>
            <a:r>
              <a:rPr lang="en-US" altLang="en-US" sz="2800" dirty="0"/>
              <a:t>Unexcused absences/make up work</a:t>
            </a:r>
          </a:p>
          <a:p>
            <a:r>
              <a:rPr lang="en-US" altLang="en-US" sz="2800" dirty="0" err="1"/>
              <a:t>Tardies</a:t>
            </a:r>
            <a:r>
              <a:rPr lang="en-US" altLang="en-US" sz="2800" dirty="0"/>
              <a:t>- Don't be late to school.</a:t>
            </a:r>
          </a:p>
        </p:txBody>
      </p:sp>
      <p:graphicFrame>
        <p:nvGraphicFramePr>
          <p:cNvPr id="32772" name="Object 2">
            <a:extLst>
              <a:ext uri="{FF2B5EF4-FFF2-40B4-BE49-F238E27FC236}">
                <a16:creationId xmlns:a16="http://schemas.microsoft.com/office/drawing/2014/main" id="{0950055B-2EF6-4C21-A903-A6ECB66A7687}"/>
              </a:ext>
            </a:extLst>
          </p:cNvPr>
          <p:cNvGraphicFramePr>
            <a:graphicFrameLocks noChangeAspect="1"/>
          </p:cNvGraphicFramePr>
          <p:nvPr/>
        </p:nvGraphicFramePr>
        <p:xfrm>
          <a:off x="5029200" y="1949450"/>
          <a:ext cx="3792538" cy="4908550"/>
        </p:xfrm>
        <a:graphic>
          <a:graphicData uri="http://schemas.openxmlformats.org/presentationml/2006/ole">
            <mc:AlternateContent xmlns:mc="http://schemas.openxmlformats.org/markup-compatibility/2006">
              <mc:Choice xmlns:v="urn:schemas-microsoft-com:vml" Requires="v">
                <p:oleObj spid="_x0000_s1026" name="Acrobat Document" r:id="rId4" imgW="5830114" imgH="7542857" progId="AcroExch.Document.7">
                  <p:embed/>
                </p:oleObj>
              </mc:Choice>
              <mc:Fallback>
                <p:oleObj name="Acrobat Document" r:id="rId4" imgW="5830114" imgH="7542857" progId="AcroExch.Document.7">
                  <p:embed/>
                  <p:pic>
                    <p:nvPicPr>
                      <p:cNvPr id="32772" name="Object 2">
                        <a:extLst>
                          <a:ext uri="{FF2B5EF4-FFF2-40B4-BE49-F238E27FC236}">
                            <a16:creationId xmlns:a16="http://schemas.microsoft.com/office/drawing/2014/main" id="{0950055B-2EF6-4C21-A903-A6ECB66A7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49450"/>
                        <a:ext cx="3792538" cy="490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C498-A110-407A-B9CF-ABC9755B3544}"/>
              </a:ext>
            </a:extLst>
          </p:cNvPr>
          <p:cNvSpPr>
            <a:spLocks noGrp="1"/>
          </p:cNvSpPr>
          <p:nvPr>
            <p:ph type="title"/>
          </p:nvPr>
        </p:nvSpPr>
        <p:spPr/>
        <p:txBody>
          <a:bodyPr/>
          <a:lstStyle/>
          <a:p>
            <a:r>
              <a:rPr lang="en-US" dirty="0"/>
              <a:t>New Community Service Guidelines for 9th and 10th</a:t>
            </a:r>
          </a:p>
        </p:txBody>
      </p:sp>
      <p:sp>
        <p:nvSpPr>
          <p:cNvPr id="3" name="Content Placeholder 2">
            <a:extLst>
              <a:ext uri="{FF2B5EF4-FFF2-40B4-BE49-F238E27FC236}">
                <a16:creationId xmlns:a16="http://schemas.microsoft.com/office/drawing/2014/main" id="{C469E8FA-959C-45BE-B927-2F7DD462B40E}"/>
              </a:ext>
            </a:extLst>
          </p:cNvPr>
          <p:cNvSpPr>
            <a:spLocks noGrp="1"/>
          </p:cNvSpPr>
          <p:nvPr>
            <p:ph idx="1"/>
          </p:nvPr>
        </p:nvSpPr>
        <p:spPr/>
        <p:txBody>
          <a:bodyPr vert="horz" lIns="91440" tIns="45720" rIns="91440" bIns="45720" rtlCol="0" anchor="t">
            <a:normAutofit/>
          </a:bodyPr>
          <a:lstStyle/>
          <a:p>
            <a:r>
              <a:rPr lang="en-US" dirty="0"/>
              <a:t>Community Service is not a graduation requirement, it is needed for the Bright Futures Scholarship and looks good for college letters of recommendation.</a:t>
            </a:r>
          </a:p>
          <a:p>
            <a:r>
              <a:rPr lang="en-US" dirty="0"/>
              <a:t>We can no longer just accept hours after they are performed.  Please follow these steps:</a:t>
            </a:r>
          </a:p>
          <a:p>
            <a:r>
              <a:rPr lang="en-US" dirty="0"/>
              <a:t>Step 1- All community service must be approved before it is done and must match up with a theme.  A proposal form must be done and submitted to your counselor.  These forms and packets are located in the front office and on the guidance page of our school website.  </a:t>
            </a:r>
          </a:p>
        </p:txBody>
      </p:sp>
    </p:spTree>
    <p:extLst>
      <p:ext uri="{BB962C8B-B14F-4D97-AF65-F5344CB8AC3E}">
        <p14:creationId xmlns:p14="http://schemas.microsoft.com/office/powerpoint/2010/main" val="153993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AFD7-97F7-457C-AD71-F3C694706130}"/>
              </a:ext>
            </a:extLst>
          </p:cNvPr>
          <p:cNvSpPr>
            <a:spLocks noGrp="1"/>
          </p:cNvSpPr>
          <p:nvPr>
            <p:ph type="title"/>
          </p:nvPr>
        </p:nvSpPr>
        <p:spPr/>
        <p:txBody>
          <a:bodyPr/>
          <a:lstStyle/>
          <a:p>
            <a:r>
              <a:rPr lang="en-US" dirty="0"/>
              <a:t>Community Service Guidelines</a:t>
            </a:r>
          </a:p>
        </p:txBody>
      </p:sp>
      <p:sp>
        <p:nvSpPr>
          <p:cNvPr id="3" name="Content Placeholder 2">
            <a:extLst>
              <a:ext uri="{FF2B5EF4-FFF2-40B4-BE49-F238E27FC236}">
                <a16:creationId xmlns:a16="http://schemas.microsoft.com/office/drawing/2014/main" id="{E293DB05-E644-4A8E-AA5A-4294CD3AB050}"/>
              </a:ext>
            </a:extLst>
          </p:cNvPr>
          <p:cNvSpPr>
            <a:spLocks noGrp="1"/>
          </p:cNvSpPr>
          <p:nvPr>
            <p:ph idx="1"/>
          </p:nvPr>
        </p:nvSpPr>
        <p:spPr/>
        <p:txBody>
          <a:bodyPr vert="horz" lIns="91440" tIns="45720" rIns="91440" bIns="45720" rtlCol="0" anchor="t">
            <a:normAutofit/>
          </a:bodyPr>
          <a:lstStyle/>
          <a:p>
            <a:r>
              <a:rPr lang="en-US" dirty="0"/>
              <a:t>Step 2- Once the service is approved and completed, a log sheet must be filled out and signed by whoever was in charge of the activity.</a:t>
            </a:r>
          </a:p>
          <a:p>
            <a:r>
              <a:rPr lang="en-US" dirty="0"/>
              <a:t>Step 3- A reflection must be completed with your thoughts about completing the service.</a:t>
            </a:r>
          </a:p>
          <a:p>
            <a:r>
              <a:rPr lang="en-US" dirty="0"/>
              <a:t>Step 4- The log sheet and reflection must be turned in to your counselor.</a:t>
            </a:r>
          </a:p>
          <a:p>
            <a:r>
              <a:rPr lang="en-US" dirty="0"/>
              <a:t>Many things do not count as community service that used to count before.  Please consult your community service packet.  </a:t>
            </a:r>
          </a:p>
        </p:txBody>
      </p:sp>
    </p:spTree>
    <p:extLst>
      <p:ext uri="{BB962C8B-B14F-4D97-AF65-F5344CB8AC3E}">
        <p14:creationId xmlns:p14="http://schemas.microsoft.com/office/powerpoint/2010/main" val="167730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95C061F-3544-45D5-9C27-84275C0180D8}"/>
              </a:ext>
            </a:extLst>
          </p:cNvPr>
          <p:cNvSpPr>
            <a:spLocks noGrp="1" noChangeArrowheads="1"/>
          </p:cNvSpPr>
          <p:nvPr>
            <p:ph type="title"/>
          </p:nvPr>
        </p:nvSpPr>
        <p:spPr>
          <a:xfrm>
            <a:off x="457200" y="274638"/>
            <a:ext cx="8229600" cy="1782762"/>
          </a:xfrm>
        </p:spPr>
        <p:txBody>
          <a:bodyPr/>
          <a:lstStyle/>
          <a:p>
            <a:pPr eaLnBrk="1" hangingPunct="1"/>
            <a:br>
              <a:rPr lang="en-US" altLang="en-US" sz="5400"/>
            </a:br>
            <a:br>
              <a:rPr lang="en-US" altLang="en-US" sz="5400"/>
            </a:br>
            <a:r>
              <a:rPr lang="en-US" altLang="en-US" sz="6600">
                <a:latin typeface="Clarendon"/>
              </a:rPr>
              <a:t> </a:t>
            </a:r>
            <a:r>
              <a:rPr lang="en-US" altLang="en-US" sz="4800">
                <a:latin typeface="Clarendon"/>
              </a:rPr>
              <a:t>College and Career Planning</a:t>
            </a:r>
            <a:r>
              <a:rPr lang="en-US" altLang="en-US" sz="5400"/>
              <a:t> </a:t>
            </a:r>
            <a:br>
              <a:rPr lang="en-US" altLang="en-US" sz="4000"/>
            </a:br>
            <a:br>
              <a:rPr lang="en-US" altLang="en-US" sz="4000"/>
            </a:br>
            <a:br>
              <a:rPr lang="en-US" altLang="en-US" sz="4000"/>
            </a:br>
            <a:br>
              <a:rPr lang="en-US" altLang="en-US" sz="4000"/>
            </a:br>
            <a:endParaRPr lang="en-US" altLang="en-US" sz="4000"/>
          </a:p>
        </p:txBody>
      </p:sp>
      <p:sp>
        <p:nvSpPr>
          <p:cNvPr id="63491" name="Rectangle 3">
            <a:extLst>
              <a:ext uri="{FF2B5EF4-FFF2-40B4-BE49-F238E27FC236}">
                <a16:creationId xmlns:a16="http://schemas.microsoft.com/office/drawing/2014/main" id="{DBD6C724-D09B-4B83-B42B-FC1C9849FC36}"/>
              </a:ext>
            </a:extLst>
          </p:cNvPr>
          <p:cNvSpPr>
            <a:spLocks noGrp="1" noChangeArrowheads="1"/>
          </p:cNvSpPr>
          <p:nvPr>
            <p:ph type="body" sz="half" idx="1"/>
          </p:nvPr>
        </p:nvSpPr>
        <p:spPr>
          <a:xfrm>
            <a:off x="457200" y="2286000"/>
            <a:ext cx="4572000" cy="3840163"/>
          </a:xfrm>
        </p:spPr>
        <p:txBody>
          <a:bodyPr/>
          <a:lstStyle/>
          <a:p>
            <a:pPr algn="ctr" eaLnBrk="1" hangingPunct="1">
              <a:lnSpc>
                <a:spcPct val="90000"/>
              </a:lnSpc>
              <a:buFontTx/>
              <a:buNone/>
            </a:pPr>
            <a:r>
              <a:rPr lang="en-US" altLang="en-US" sz="3600"/>
              <a:t> Mrs. Gill, </a:t>
            </a:r>
          </a:p>
          <a:p>
            <a:pPr algn="ctr" eaLnBrk="1" hangingPunct="1">
              <a:lnSpc>
                <a:spcPct val="90000"/>
              </a:lnSpc>
              <a:buFontTx/>
              <a:buNone/>
            </a:pPr>
            <a:r>
              <a:rPr lang="en-US" altLang="en-US" sz="3600"/>
              <a:t>Career &amp; College Counselor</a:t>
            </a:r>
          </a:p>
          <a:p>
            <a:pPr algn="ctr" eaLnBrk="1" hangingPunct="1">
              <a:lnSpc>
                <a:spcPct val="90000"/>
              </a:lnSpc>
              <a:buFontTx/>
              <a:buNone/>
            </a:pPr>
            <a:endParaRPr lang="en-US" altLang="en-US" sz="3600"/>
          </a:p>
          <a:p>
            <a:pPr eaLnBrk="1" hangingPunct="1">
              <a:lnSpc>
                <a:spcPct val="90000"/>
              </a:lnSpc>
              <a:buFontTx/>
              <a:buNone/>
            </a:pPr>
            <a:r>
              <a:rPr lang="en-US" altLang="en-US" sz="1600"/>
              <a:t>Career Center is in the Media Center</a:t>
            </a:r>
          </a:p>
          <a:p>
            <a:pPr eaLnBrk="1" hangingPunct="1">
              <a:lnSpc>
                <a:spcPct val="90000"/>
              </a:lnSpc>
              <a:buFontTx/>
              <a:buNone/>
            </a:pPr>
            <a:endParaRPr lang="en-US" altLang="en-US" sz="1600"/>
          </a:p>
        </p:txBody>
      </p:sp>
      <p:pic>
        <p:nvPicPr>
          <p:cNvPr id="34820" name="Picture 11" descr="MPj04392540000[1]">
            <a:extLst>
              <a:ext uri="{FF2B5EF4-FFF2-40B4-BE49-F238E27FC236}">
                <a16:creationId xmlns:a16="http://schemas.microsoft.com/office/drawing/2014/main" id="{EBDF22D7-50F6-4223-BCD3-3379BB9C2A3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838700" y="2225574"/>
            <a:ext cx="3657600" cy="3275215"/>
          </a:xfrm>
          <a:noFill/>
        </p:spPr>
      </p:pic>
    </p:spTree>
  </p:cSld>
  <p:clrMapOvr>
    <a:masterClrMapping/>
  </p:clrMapOvr>
  <mc:AlternateContent xmlns:mc="http://schemas.openxmlformats.org/markup-compatibility/2006" xmlns:p14="http://schemas.microsoft.com/office/powerpoint/2010/main">
    <mc:Choice Requires="p14">
      <p:transition p14:dur="0">
        <p:sndAc>
          <p:stSnd>
            <p:snd r:embed="rId3" name="applause.wav"/>
          </p:stSnd>
        </p:sndAc>
      </p:transition>
    </mc:Choice>
    <mc:Fallback xmlns="">
      <p:transition>
        <p:sndAc>
          <p:stSnd>
            <p:snd r:embed="rId5" name="applaus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4" name="Rectangle 7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146" name="Rectangle 2">
            <a:extLst>
              <a:ext uri="{FF2B5EF4-FFF2-40B4-BE49-F238E27FC236}">
                <a16:creationId xmlns:a16="http://schemas.microsoft.com/office/drawing/2014/main" id="{E69C12CC-DE13-49DB-A805-0AE1838D37C2}"/>
              </a:ext>
            </a:extLst>
          </p:cNvPr>
          <p:cNvSpPr>
            <a:spLocks noGrp="1" noChangeArrowheads="1"/>
          </p:cNvSpPr>
          <p:nvPr>
            <p:ph type="title"/>
          </p:nvPr>
        </p:nvSpPr>
        <p:spPr>
          <a:xfrm>
            <a:off x="866216" y="973667"/>
            <a:ext cx="2206657" cy="4833745"/>
          </a:xfrm>
        </p:spPr>
        <p:txBody>
          <a:bodyPr>
            <a:normAutofit/>
          </a:bodyPr>
          <a:lstStyle/>
          <a:p>
            <a:pPr eaLnBrk="1" hangingPunct="1"/>
            <a:r>
              <a:rPr lang="en-US" altLang="en-US">
                <a:solidFill>
                  <a:srgbClr val="EBEBEB"/>
                </a:solidFill>
              </a:rPr>
              <a:t>9</a:t>
            </a:r>
            <a:r>
              <a:rPr lang="en-US" altLang="en-US" baseline="30000">
                <a:solidFill>
                  <a:srgbClr val="EBEBEB"/>
                </a:solidFill>
              </a:rPr>
              <a:t>th</a:t>
            </a:r>
            <a:r>
              <a:rPr lang="en-US" altLang="en-US">
                <a:solidFill>
                  <a:srgbClr val="EBEBEB"/>
                </a:solidFill>
              </a:rPr>
              <a:t> and 10</a:t>
            </a:r>
            <a:r>
              <a:rPr lang="en-US" altLang="en-US" baseline="30000">
                <a:solidFill>
                  <a:srgbClr val="EBEBEB"/>
                </a:solidFill>
              </a:rPr>
              <a:t>th</a:t>
            </a:r>
            <a:r>
              <a:rPr lang="en-US" altLang="en-US">
                <a:solidFill>
                  <a:srgbClr val="EBEBEB"/>
                </a:solidFill>
              </a:rPr>
              <a:t> Grade Meeting Agenda</a:t>
            </a:r>
          </a:p>
        </p:txBody>
      </p:sp>
      <p:sp>
        <p:nvSpPr>
          <p:cNvPr id="82" name="Rectangle 8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149" name="Rectangle 3">
            <a:extLst>
              <a:ext uri="{FF2B5EF4-FFF2-40B4-BE49-F238E27FC236}">
                <a16:creationId xmlns:a16="http://schemas.microsoft.com/office/drawing/2014/main" id="{537B9F57-3130-4194-B9A0-EDB9636F928A}"/>
              </a:ext>
            </a:extLst>
          </p:cNvPr>
          <p:cNvGraphicFramePr>
            <a:graphicFrameLocks noGrp="1"/>
          </p:cNvGraphicFramePr>
          <p:nvPr>
            <p:ph idx="1"/>
            <p:extLst>
              <p:ext uri="{D42A27DB-BD31-4B8C-83A1-F6EECF244321}">
                <p14:modId xmlns:p14="http://schemas.microsoft.com/office/powerpoint/2010/main" val="351212522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77C70E8-602A-4B9C-8BE9-F851F6E566E3}"/>
              </a:ext>
            </a:extLst>
          </p:cNvPr>
          <p:cNvSpPr>
            <a:spLocks noGrp="1" noChangeArrowheads="1"/>
          </p:cNvSpPr>
          <p:nvPr>
            <p:ph type="title"/>
          </p:nvPr>
        </p:nvSpPr>
        <p:spPr>
          <a:xfrm>
            <a:off x="866215" y="973668"/>
            <a:ext cx="6571060" cy="706964"/>
          </a:xfrm>
        </p:spPr>
        <p:txBody>
          <a:bodyPr>
            <a:normAutofit/>
          </a:bodyPr>
          <a:lstStyle/>
          <a:p>
            <a:pPr eaLnBrk="1" hangingPunct="1"/>
            <a:r>
              <a:rPr lang="en-US" altLang="en-US">
                <a:solidFill>
                  <a:srgbClr val="EBEBEB"/>
                </a:solidFill>
              </a:rPr>
              <a:t>Get Organized</a:t>
            </a:r>
          </a:p>
        </p:txBody>
      </p:sp>
      <p:pic>
        <p:nvPicPr>
          <p:cNvPr id="36868" name="Picture 4" descr="MCj02512650000[1]">
            <a:extLst>
              <a:ext uri="{FF2B5EF4-FFF2-40B4-BE49-F238E27FC236}">
                <a16:creationId xmlns:a16="http://schemas.microsoft.com/office/drawing/2014/main" id="{54D458B2-633C-40E7-9CED-F1E7003E49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600" y="3200643"/>
            <a:ext cx="2273926" cy="2217779"/>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C7552CF0-5E98-4646-A276-25FE34F045A6}"/>
              </a:ext>
            </a:extLst>
          </p:cNvPr>
          <p:cNvSpPr>
            <a:spLocks noGrp="1" noChangeArrowheads="1"/>
          </p:cNvSpPr>
          <p:nvPr>
            <p:ph idx="1"/>
          </p:nvPr>
        </p:nvSpPr>
        <p:spPr>
          <a:xfrm>
            <a:off x="3481002" y="2603500"/>
            <a:ext cx="4913697" cy="3416300"/>
          </a:xfrm>
        </p:spPr>
        <p:txBody>
          <a:bodyPr vert="horz" lIns="91440" tIns="45720" rIns="91440" bIns="45720" rtlCol="0" anchor="ctr">
            <a:normAutofit fontScale="92500" lnSpcReduction="20000"/>
          </a:bodyPr>
          <a:lstStyle/>
          <a:p>
            <a:pPr eaLnBrk="1" hangingPunct="1">
              <a:defRPr/>
            </a:pPr>
            <a:r>
              <a:rPr lang="en-US" dirty="0"/>
              <a:t>Keep a portfolio to build resume</a:t>
            </a:r>
          </a:p>
          <a:p>
            <a:pPr eaLnBrk="1" hangingPunct="1">
              <a:defRPr/>
            </a:pPr>
            <a:r>
              <a:rPr lang="en-US" dirty="0"/>
              <a:t>Work on extracurricular activities and community service hours.</a:t>
            </a:r>
          </a:p>
          <a:p>
            <a:pPr eaLnBrk="1" hangingPunct="1">
              <a:defRPr/>
            </a:pPr>
            <a:r>
              <a:rPr lang="en-US" dirty="0"/>
              <a:t>Follow your instructor’s rule for better organization in your classes.</a:t>
            </a:r>
          </a:p>
          <a:p>
            <a:pPr eaLnBrk="1" hangingPunct="1">
              <a:defRPr/>
            </a:pPr>
            <a:r>
              <a:rPr lang="en-US" dirty="0"/>
              <a:t>Check your online grade frequently.</a:t>
            </a:r>
          </a:p>
          <a:p>
            <a:pPr eaLnBrk="1" hangingPunct="1">
              <a:defRPr/>
            </a:pPr>
            <a:r>
              <a:rPr lang="en-US" dirty="0"/>
              <a:t>Practice for PSAT on Khanacademy.org</a:t>
            </a:r>
          </a:p>
          <a:p>
            <a:pPr>
              <a:defRPr/>
            </a:pPr>
            <a:r>
              <a:rPr lang="en-US" dirty="0"/>
              <a:t>READ: REMIND texts, emails, TEAMS.</a:t>
            </a:r>
          </a:p>
          <a:p>
            <a:pPr>
              <a:defRPr/>
            </a:pPr>
            <a:r>
              <a:rPr lang="en-US" dirty="0"/>
              <a:t>Check our OCSA website for information</a:t>
            </a:r>
          </a:p>
          <a:p>
            <a:pPr>
              <a:defRPr/>
            </a:pPr>
            <a:r>
              <a:rPr lang="en-US" dirty="0"/>
              <a:t>Use </a:t>
            </a:r>
            <a:r>
              <a:rPr lang="en-US" dirty="0" err="1"/>
              <a:t>Xello</a:t>
            </a:r>
            <a:r>
              <a:rPr lang="en-US" dirty="0"/>
              <a:t>, our college and career platform.</a:t>
            </a:r>
          </a:p>
          <a:p>
            <a:pPr marL="0" indent="0">
              <a:buNone/>
              <a:defRPr/>
            </a:pPr>
            <a:endParaRPr lang="en-US" dirty="0"/>
          </a:p>
          <a:p>
            <a:pPr>
              <a:defRPr/>
            </a:pPr>
            <a:endParaRPr lang="en-US" dirty="0"/>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C290334C-B0B9-4A23-9756-476B95715D96}"/>
              </a:ext>
            </a:extLst>
          </p:cNvPr>
          <p:cNvSpPr>
            <a:spLocks noGrp="1" noChangeArrowheads="1"/>
          </p:cNvSpPr>
          <p:nvPr>
            <p:ph type="title"/>
          </p:nvPr>
        </p:nvSpPr>
        <p:spPr/>
        <p:txBody>
          <a:bodyPr/>
          <a:lstStyle/>
          <a:p>
            <a:r>
              <a:rPr lang="en-US" altLang="en-US"/>
              <a:t>Bright Futures Update</a:t>
            </a:r>
          </a:p>
        </p:txBody>
      </p:sp>
      <p:sp>
        <p:nvSpPr>
          <p:cNvPr id="38915" name="Rectangle 6">
            <a:extLst>
              <a:ext uri="{FF2B5EF4-FFF2-40B4-BE49-F238E27FC236}">
                <a16:creationId xmlns:a16="http://schemas.microsoft.com/office/drawing/2014/main" id="{A3D66C44-147B-4717-AD3C-9F3731411B68}"/>
              </a:ext>
            </a:extLst>
          </p:cNvPr>
          <p:cNvSpPr>
            <a:spLocks noGrp="1" noChangeArrowheads="1"/>
          </p:cNvSpPr>
          <p:nvPr>
            <p:ph sz="half" idx="1"/>
          </p:nvPr>
        </p:nvSpPr>
        <p:spPr>
          <a:xfrm>
            <a:off x="866440" y="2489200"/>
            <a:ext cx="3636980" cy="3342345"/>
          </a:xfrm>
        </p:spPr>
        <p:txBody>
          <a:bodyPr>
            <a:normAutofit fontScale="77500" lnSpcReduction="20000"/>
          </a:bodyPr>
          <a:lstStyle/>
          <a:p>
            <a:pPr algn="ctr">
              <a:buFontTx/>
              <a:buNone/>
            </a:pPr>
            <a:r>
              <a:rPr lang="en-US" altLang="en-US" sz="2000"/>
              <a:t>FAS – Academic Scholars</a:t>
            </a:r>
          </a:p>
          <a:p>
            <a:r>
              <a:rPr lang="en-US" altLang="en-US" sz="2000"/>
              <a:t>Credits: - 16</a:t>
            </a:r>
          </a:p>
          <a:p>
            <a:r>
              <a:rPr lang="en-US" altLang="en-US" sz="2000"/>
              <a:t>GPA – 3.5 BF weighted</a:t>
            </a:r>
          </a:p>
          <a:p>
            <a:r>
              <a:rPr lang="en-US" altLang="en-US" sz="2000">
                <a:solidFill>
                  <a:srgbClr val="FF33CC"/>
                </a:solidFill>
              </a:rPr>
              <a:t>Community Service –</a:t>
            </a:r>
          </a:p>
          <a:p>
            <a:pPr>
              <a:buFontTx/>
              <a:buNone/>
            </a:pPr>
            <a:r>
              <a:rPr lang="en-US" altLang="en-US" sz="2000">
                <a:solidFill>
                  <a:srgbClr val="FF33CC"/>
                </a:solidFill>
              </a:rPr>
              <a:t>100 hours</a:t>
            </a:r>
          </a:p>
          <a:p>
            <a:r>
              <a:rPr lang="en-US" altLang="en-US" sz="2000"/>
              <a:t>Test Scores: SAT- 1330 Cr. Reading and Math</a:t>
            </a:r>
          </a:p>
          <a:p>
            <a:pPr>
              <a:buFontTx/>
              <a:buNone/>
            </a:pPr>
            <a:r>
              <a:rPr lang="en-US" altLang="en-US" sz="2000"/>
              <a:t>Or ACT 29</a:t>
            </a:r>
          </a:p>
          <a:p>
            <a:pPr>
              <a:buFontTx/>
              <a:buNone/>
            </a:pPr>
            <a:endParaRPr lang="en-US" altLang="en-US" sz="2000"/>
          </a:p>
          <a:p>
            <a:pPr>
              <a:buFontTx/>
              <a:buNone/>
            </a:pPr>
            <a:r>
              <a:rPr lang="en-US" altLang="en-US" sz="2000"/>
              <a:t>2 years of same foreign language</a:t>
            </a:r>
          </a:p>
          <a:p>
            <a:endParaRPr lang="en-US" altLang="en-US"/>
          </a:p>
        </p:txBody>
      </p:sp>
      <p:sp>
        <p:nvSpPr>
          <p:cNvPr id="38916" name="Rectangle 7">
            <a:extLst>
              <a:ext uri="{FF2B5EF4-FFF2-40B4-BE49-F238E27FC236}">
                <a16:creationId xmlns:a16="http://schemas.microsoft.com/office/drawing/2014/main" id="{F318AD18-38BF-48D0-9390-238D0035269D}"/>
              </a:ext>
            </a:extLst>
          </p:cNvPr>
          <p:cNvSpPr>
            <a:spLocks noGrp="1" noChangeArrowheads="1"/>
          </p:cNvSpPr>
          <p:nvPr>
            <p:ph sz="half" idx="2"/>
          </p:nvPr>
        </p:nvSpPr>
        <p:spPr/>
        <p:txBody>
          <a:bodyPr vert="horz" lIns="91440" tIns="45720" rIns="91440" bIns="45720" rtlCol="0" anchor="t">
            <a:normAutofit fontScale="77500" lnSpcReduction="20000"/>
          </a:bodyPr>
          <a:lstStyle/>
          <a:p>
            <a:pPr algn="ctr">
              <a:buFontTx/>
              <a:buNone/>
            </a:pPr>
            <a:r>
              <a:rPr lang="en-US" altLang="en-US" sz="2000" dirty="0"/>
              <a:t>FMS – Medallion Scholars</a:t>
            </a:r>
          </a:p>
          <a:p>
            <a:r>
              <a:rPr lang="en-US" altLang="en-US" sz="2000" dirty="0"/>
              <a:t>Credits:  16</a:t>
            </a:r>
          </a:p>
          <a:p>
            <a:r>
              <a:rPr lang="en-US" altLang="en-US" sz="2000" dirty="0"/>
              <a:t>GPA – 3.0 BF weighted</a:t>
            </a:r>
          </a:p>
          <a:p>
            <a:r>
              <a:rPr lang="en-US" altLang="en-US" sz="2000" dirty="0">
                <a:solidFill>
                  <a:schemeClr val="hlink"/>
                </a:solidFill>
              </a:rPr>
              <a:t>Community Service –</a:t>
            </a:r>
          </a:p>
          <a:p>
            <a:pPr>
              <a:buFontTx/>
              <a:buNone/>
            </a:pPr>
            <a:r>
              <a:rPr lang="en-US" altLang="en-US" sz="2000" dirty="0">
                <a:solidFill>
                  <a:schemeClr val="hlink"/>
                </a:solidFill>
              </a:rPr>
              <a:t>75 hours</a:t>
            </a:r>
          </a:p>
          <a:p>
            <a:r>
              <a:rPr lang="en-US" altLang="en-US" sz="2000" dirty="0"/>
              <a:t>Test Scores:  SAT:1210</a:t>
            </a:r>
          </a:p>
          <a:p>
            <a:pPr>
              <a:buFontTx/>
              <a:buNone/>
            </a:pPr>
            <a:r>
              <a:rPr lang="en-US" altLang="en-US" sz="2000" dirty="0"/>
              <a:t>	Cr. Reading and Math</a:t>
            </a:r>
          </a:p>
          <a:p>
            <a:pPr>
              <a:buNone/>
            </a:pPr>
            <a:r>
              <a:rPr lang="en-US" altLang="en-US" sz="2000" dirty="0"/>
              <a:t>    Or ACT 25</a:t>
            </a:r>
          </a:p>
          <a:p>
            <a:pPr>
              <a:buFontTx/>
              <a:buNone/>
            </a:pPr>
            <a:endParaRPr lang="en-US" altLang="en-US" sz="2000"/>
          </a:p>
          <a:p>
            <a:pPr>
              <a:buFontTx/>
              <a:buNone/>
            </a:pPr>
            <a:r>
              <a:rPr lang="en-US" altLang="en-US" sz="2000" dirty="0"/>
              <a:t>2 years of same foreign language</a:t>
            </a:r>
          </a:p>
          <a:p>
            <a:pPr>
              <a:buFontTx/>
              <a:buNone/>
            </a:pPr>
            <a:endParaRPr lang="en-US" altLang="en-US" sz="2000"/>
          </a:p>
        </p:txBody>
      </p:sp>
      <p:sp>
        <p:nvSpPr>
          <p:cNvPr id="38917" name="Text Box 4">
            <a:extLst>
              <a:ext uri="{FF2B5EF4-FFF2-40B4-BE49-F238E27FC236}">
                <a16:creationId xmlns:a16="http://schemas.microsoft.com/office/drawing/2014/main" id="{B59EB2A2-3FCF-4678-8310-E0654A56F9C5}"/>
              </a:ext>
            </a:extLst>
          </p:cNvPr>
          <p:cNvSpPr txBox="1">
            <a:spLocks noChangeArrowheads="1"/>
          </p:cNvSpPr>
          <p:nvPr/>
        </p:nvSpPr>
        <p:spPr bwMode="auto">
          <a:xfrm>
            <a:off x="762000" y="16764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BB3F310-E7D2-444F-BC35-570D72603F5B}"/>
              </a:ext>
            </a:extLst>
          </p:cNvPr>
          <p:cNvSpPr>
            <a:spLocks noGrp="1" noChangeArrowheads="1"/>
          </p:cNvSpPr>
          <p:nvPr>
            <p:ph type="title"/>
          </p:nvPr>
        </p:nvSpPr>
        <p:spPr/>
        <p:txBody>
          <a:bodyPr/>
          <a:lstStyle/>
          <a:p>
            <a:r>
              <a:rPr lang="en-US" altLang="en-US" b="1"/>
              <a:t>Why Go to College?</a:t>
            </a:r>
            <a:br>
              <a:rPr lang="en-US" altLang="en-US"/>
            </a:br>
            <a:endParaRPr lang="en-US" altLang="en-US"/>
          </a:p>
        </p:txBody>
      </p:sp>
      <p:sp>
        <p:nvSpPr>
          <p:cNvPr id="39939" name="Content Placeholder 2">
            <a:extLst>
              <a:ext uri="{FF2B5EF4-FFF2-40B4-BE49-F238E27FC236}">
                <a16:creationId xmlns:a16="http://schemas.microsoft.com/office/drawing/2014/main" id="{C86CC85B-8B21-4BED-81DD-3C8BFF695D7F}"/>
              </a:ext>
            </a:extLst>
          </p:cNvPr>
          <p:cNvSpPr>
            <a:spLocks noGrp="1" noChangeArrowheads="1"/>
          </p:cNvSpPr>
          <p:nvPr>
            <p:ph sz="half" idx="1"/>
          </p:nvPr>
        </p:nvSpPr>
        <p:spPr/>
        <p:txBody>
          <a:bodyPr>
            <a:normAutofit fontScale="92500" lnSpcReduction="20000"/>
          </a:bodyPr>
          <a:lstStyle/>
          <a:p>
            <a:r>
              <a:rPr lang="en-US" altLang="en-US" sz="1400" b="1"/>
              <a:t>Every bit of education you get after high school increases the chances you'll earn good pay.</a:t>
            </a:r>
            <a:r>
              <a:rPr lang="en-US" altLang="en-US" sz="1400"/>
              <a:t> </a:t>
            </a:r>
          </a:p>
          <a:p>
            <a:endParaRPr lang="en-US" altLang="en-US" sz="1400"/>
          </a:p>
          <a:p>
            <a:r>
              <a:rPr lang="en-US" altLang="en-US" sz="1400" b="1"/>
              <a:t>The more education you get the more likely it is you will always have a job.</a:t>
            </a:r>
            <a:r>
              <a:rPr lang="en-US" altLang="en-US" sz="1400"/>
              <a:t> </a:t>
            </a:r>
          </a:p>
          <a:p>
            <a:endParaRPr lang="en-US" altLang="en-US" sz="1400"/>
          </a:p>
          <a:p>
            <a:r>
              <a:rPr lang="en-US" altLang="en-US" sz="1400" b="1"/>
              <a:t>Continuing education after high school is much more important for your generation than it was for your parents' generation.</a:t>
            </a:r>
            <a:r>
              <a:rPr lang="en-US" altLang="en-US" sz="1400"/>
              <a:t> </a:t>
            </a:r>
          </a:p>
          <a:p>
            <a:endParaRPr lang="en-US" altLang="en-US" sz="1400"/>
          </a:p>
          <a:p>
            <a:endParaRPr lang="en-US" altLang="en-US" sz="1400"/>
          </a:p>
          <a:p>
            <a:r>
              <a:rPr lang="en-US" altLang="en-US" sz="1400" b="1"/>
              <a:t>Education beyond high school gives you a lot of other benefits</a:t>
            </a:r>
          </a:p>
        </p:txBody>
      </p:sp>
      <p:graphicFrame>
        <p:nvGraphicFramePr>
          <p:cNvPr id="5" name="Content Placeholder 4">
            <a:extLst>
              <a:ext uri="{FF2B5EF4-FFF2-40B4-BE49-F238E27FC236}">
                <a16:creationId xmlns:a16="http://schemas.microsoft.com/office/drawing/2014/main" id="{8685A153-321E-4279-BFAC-CFC9300B0FAE}"/>
              </a:ext>
            </a:extLst>
          </p:cNvPr>
          <p:cNvGraphicFramePr>
            <a:graphicFrameLocks noGrp="1"/>
          </p:cNvGraphicFramePr>
          <p:nvPr>
            <p:ph sz="half" idx="2"/>
          </p:nvPr>
        </p:nvGraphicFramePr>
        <p:xfrm>
          <a:off x="5105400" y="1600200"/>
          <a:ext cx="3733800" cy="4495800"/>
        </p:xfrm>
        <a:graphic>
          <a:graphicData uri="http://schemas.openxmlformats.org/drawingml/2006/table">
            <a:tbl>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449580">
                <a:tc gridSpan="2">
                  <a:txBody>
                    <a:bodyPr/>
                    <a:lstStyle/>
                    <a:p>
                      <a:pPr marL="0" marR="0" algn="ctr">
                        <a:lnSpc>
                          <a:spcPts val="900"/>
                        </a:lnSpc>
                        <a:spcBef>
                          <a:spcPts val="0"/>
                        </a:spcBef>
                        <a:spcAft>
                          <a:spcPts val="0"/>
                        </a:spcAft>
                      </a:pPr>
                      <a:r>
                        <a:rPr lang="en-US" sz="1400" b="1" dirty="0">
                          <a:solidFill>
                            <a:srgbClr val="FFFFFF"/>
                          </a:solidFill>
                          <a:latin typeface="Arial"/>
                          <a:ea typeface="Times New Roman"/>
                          <a:cs typeface="Times New Roman"/>
                        </a:rPr>
                        <a:t>Expected lifetime earnings</a:t>
                      </a:r>
                      <a:endParaRPr lang="en-US" sz="1400" dirty="0">
                        <a:latin typeface="Calibri"/>
                        <a:ea typeface="Calibri"/>
                        <a:cs typeface="Times New Roman"/>
                      </a:endParaRPr>
                    </a:p>
                  </a:txBody>
                  <a:tcPr marL="45074" marR="45074" marT="45074" marB="45074" anchor="ctr">
                    <a:lnL>
                      <a:noFill/>
                    </a:lnL>
                    <a:lnR>
                      <a:noFill/>
                    </a:lnR>
                    <a:lnT>
                      <a:noFill/>
                    </a:lnT>
                    <a:lnB>
                      <a:noFill/>
                    </a:lnB>
                    <a:solidFill>
                      <a:srgbClr val="D93535"/>
                    </a:solidFill>
                  </a:tcPr>
                </a:tc>
                <a:tc hMerge="1">
                  <a:txBody>
                    <a:bodyPr/>
                    <a:lstStyle/>
                    <a:p>
                      <a:endParaRPr lang="en-US"/>
                    </a:p>
                  </a:txBody>
                  <a:tcPr/>
                </a:tc>
                <a:extLst>
                  <a:ext uri="{0D108BD9-81ED-4DB2-BD59-A6C34878D82A}">
                    <a16:rowId xmlns:a16="http://schemas.microsoft.com/office/drawing/2014/main" val="10000"/>
                  </a:ext>
                </a:extLst>
              </a:tr>
              <a:tr h="449580">
                <a:tc>
                  <a:txBody>
                    <a:bodyPr/>
                    <a:lstStyle/>
                    <a:p>
                      <a:pPr marL="0" marR="0" algn="ctr">
                        <a:lnSpc>
                          <a:spcPts val="900"/>
                        </a:lnSpc>
                        <a:spcBef>
                          <a:spcPts val="0"/>
                        </a:spcBef>
                        <a:spcAft>
                          <a:spcPts val="0"/>
                        </a:spcAft>
                      </a:pPr>
                      <a:endParaRPr lang="en-US" sz="1400" dirty="0">
                        <a:latin typeface="Arial"/>
                        <a:ea typeface="Times New Roman"/>
                        <a:cs typeface="Times New Roman"/>
                      </a:endParaRPr>
                    </a:p>
                    <a:p>
                      <a:pPr marL="0" marR="0" algn="ctr">
                        <a:lnSpc>
                          <a:spcPts val="900"/>
                        </a:lnSpc>
                        <a:spcBef>
                          <a:spcPts val="0"/>
                        </a:spcBef>
                        <a:spcAft>
                          <a:spcPts val="0"/>
                        </a:spcAft>
                      </a:pPr>
                      <a:r>
                        <a:rPr lang="en-US" sz="1400" dirty="0">
                          <a:latin typeface="Arial"/>
                          <a:ea typeface="Times New Roman"/>
                          <a:cs typeface="Times New Roman"/>
                        </a:rPr>
                        <a:t>Professional degree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endParaRPr lang="en-US" sz="1400" dirty="0">
                        <a:latin typeface="Arial"/>
                        <a:ea typeface="Times New Roman"/>
                        <a:cs typeface="Times New Roman"/>
                      </a:endParaRPr>
                    </a:p>
                    <a:p>
                      <a:pPr marL="0" marR="0" algn="ctr">
                        <a:lnSpc>
                          <a:spcPts val="900"/>
                        </a:lnSpc>
                        <a:spcBef>
                          <a:spcPts val="0"/>
                        </a:spcBef>
                        <a:spcAft>
                          <a:spcPts val="0"/>
                        </a:spcAft>
                      </a:pPr>
                      <a:r>
                        <a:rPr lang="en-US" sz="1400" dirty="0">
                          <a:latin typeface="Arial"/>
                          <a:ea typeface="Times New Roman"/>
                          <a:cs typeface="Times New Roman"/>
                        </a:rPr>
                        <a:t>$4.4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1"/>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Doctoral degree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$3.4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2"/>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Master's degree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$2.5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3"/>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Bachelor's degree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$2.1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4"/>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Associate's degree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$1.6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5"/>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Some college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$1.5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6"/>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High school graduate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$1.2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7"/>
                  </a:ext>
                </a:extLst>
              </a:tr>
              <a:tr h="449580">
                <a:tc>
                  <a:txBody>
                    <a:bodyPr/>
                    <a:lstStyle/>
                    <a:p>
                      <a:pPr marL="0" marR="0" algn="ctr">
                        <a:lnSpc>
                          <a:spcPts val="900"/>
                        </a:lnSpc>
                        <a:spcBef>
                          <a:spcPts val="0"/>
                        </a:spcBef>
                        <a:spcAft>
                          <a:spcPts val="0"/>
                        </a:spcAft>
                      </a:pPr>
                      <a:r>
                        <a:rPr lang="en-US" sz="1400" dirty="0">
                          <a:latin typeface="Arial"/>
                          <a:ea typeface="Times New Roman"/>
                          <a:cs typeface="Times New Roman"/>
                        </a:rPr>
                        <a:t>Non-high school graduate</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tc>
                  <a:txBody>
                    <a:bodyPr/>
                    <a:lstStyle/>
                    <a:p>
                      <a:pPr marL="0" marR="0" algn="ctr">
                        <a:lnSpc>
                          <a:spcPts val="900"/>
                        </a:lnSpc>
                        <a:spcBef>
                          <a:spcPts val="0"/>
                        </a:spcBef>
                        <a:spcAft>
                          <a:spcPts val="0"/>
                        </a:spcAft>
                      </a:pPr>
                      <a:r>
                        <a:rPr lang="en-US" sz="1400" dirty="0">
                          <a:latin typeface="Arial"/>
                          <a:ea typeface="Times New Roman"/>
                          <a:cs typeface="Times New Roman"/>
                        </a:rPr>
                        <a:t>$1 million</a:t>
                      </a:r>
                      <a:endParaRPr lang="en-US" sz="1400" dirty="0">
                        <a:latin typeface="Calibri"/>
                        <a:ea typeface="Calibri"/>
                        <a:cs typeface="Times New Roman"/>
                      </a:endParaRPr>
                    </a:p>
                  </a:txBody>
                  <a:tcPr marL="45074" marR="45074" marT="45074" marB="45074">
                    <a:lnL>
                      <a:noFill/>
                    </a:lnL>
                    <a:lnR>
                      <a:noFill/>
                    </a:lnR>
                    <a:lnT>
                      <a:noFill/>
                    </a:lnT>
                    <a:lnB>
                      <a:noFill/>
                    </a:lnB>
                    <a:solidFill>
                      <a:srgbClr val="EEEEEE"/>
                    </a:solidFill>
                  </a:tcPr>
                </a:tc>
                <a:extLst>
                  <a:ext uri="{0D108BD9-81ED-4DB2-BD59-A6C34878D82A}">
                    <a16:rowId xmlns:a16="http://schemas.microsoft.com/office/drawing/2014/main" val="10008"/>
                  </a:ext>
                </a:extLst>
              </a:tr>
              <a:tr h="449580">
                <a:tc gridSpan="2">
                  <a:txBody>
                    <a:bodyPr/>
                    <a:lstStyle/>
                    <a:p>
                      <a:pPr marL="0" marR="0" algn="ctr">
                        <a:lnSpc>
                          <a:spcPts val="900"/>
                        </a:lnSpc>
                        <a:spcBef>
                          <a:spcPts val="0"/>
                        </a:spcBef>
                        <a:spcAft>
                          <a:spcPts val="0"/>
                        </a:spcAft>
                      </a:pPr>
                      <a:endParaRPr lang="en-US" sz="1400" dirty="0">
                        <a:solidFill>
                          <a:srgbClr val="FFFFFF"/>
                        </a:solidFill>
                        <a:latin typeface="Arial"/>
                        <a:ea typeface="Times New Roman"/>
                        <a:cs typeface="Times New Roman"/>
                      </a:endParaRPr>
                    </a:p>
                    <a:p>
                      <a:pPr marL="0" marR="0" algn="ctr">
                        <a:lnSpc>
                          <a:spcPts val="900"/>
                        </a:lnSpc>
                        <a:spcBef>
                          <a:spcPts val="0"/>
                        </a:spcBef>
                        <a:spcAft>
                          <a:spcPts val="0"/>
                        </a:spcAft>
                      </a:pPr>
                      <a:r>
                        <a:rPr lang="en-US" sz="1400" dirty="0">
                          <a:solidFill>
                            <a:srgbClr val="FFFFFF"/>
                          </a:solidFill>
                          <a:latin typeface="Arial"/>
                          <a:ea typeface="Times New Roman"/>
                          <a:cs typeface="Times New Roman"/>
                        </a:rPr>
                        <a:t>Source: U.S. Census Bureau</a:t>
                      </a:r>
                      <a:endParaRPr lang="en-US" sz="1400" dirty="0">
                        <a:latin typeface="Calibri"/>
                        <a:ea typeface="Calibri"/>
                        <a:cs typeface="Times New Roman"/>
                      </a:endParaRPr>
                    </a:p>
                  </a:txBody>
                  <a:tcPr marL="45074" marR="45074" marT="45074" marB="45074">
                    <a:lnL>
                      <a:noFill/>
                    </a:lnL>
                    <a:lnR>
                      <a:noFill/>
                    </a:lnR>
                    <a:lnT>
                      <a:noFill/>
                    </a:lnT>
                    <a:lnB>
                      <a:noFill/>
                    </a:lnB>
                    <a:solidFill>
                      <a:srgbClr val="D93535"/>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9" name="Rectangle 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2" descr="A screenshot of a cell phone&#10;&#10;Description automatically generated">
            <a:extLst>
              <a:ext uri="{FF2B5EF4-FFF2-40B4-BE49-F238E27FC236}">
                <a16:creationId xmlns:a16="http://schemas.microsoft.com/office/drawing/2014/main" id="{418CAE9A-C96B-4F65-B14C-EABA94946B73}"/>
              </a:ext>
            </a:extLst>
          </p:cNvPr>
          <p:cNvPicPr>
            <a:picLocks noChangeAspect="1"/>
          </p:cNvPicPr>
          <p:nvPr/>
        </p:nvPicPr>
        <p:blipFill>
          <a:blip r:embed="rId2"/>
          <a:stretch>
            <a:fillRect/>
          </a:stretch>
        </p:blipFill>
        <p:spPr>
          <a:xfrm>
            <a:off x="2027665" y="867536"/>
            <a:ext cx="5065917" cy="5022653"/>
          </a:xfrm>
          <a:prstGeom prst="rect">
            <a:avLst/>
          </a:prstGeom>
        </p:spPr>
      </p:pic>
    </p:spTree>
    <p:extLst>
      <p:ext uri="{BB962C8B-B14F-4D97-AF65-F5344CB8AC3E}">
        <p14:creationId xmlns:p14="http://schemas.microsoft.com/office/powerpoint/2010/main" val="55389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6698-733B-4E55-937C-9CBD82ADCBC7}"/>
              </a:ext>
            </a:extLst>
          </p:cNvPr>
          <p:cNvSpPr>
            <a:spLocks noGrp="1"/>
          </p:cNvSpPr>
          <p:nvPr>
            <p:ph type="title"/>
          </p:nvPr>
        </p:nvSpPr>
        <p:spPr/>
        <p:txBody>
          <a:bodyPr/>
          <a:lstStyle/>
          <a:p>
            <a:pPr algn="ctr"/>
            <a:r>
              <a:rPr lang="en-US"/>
              <a:t>XELLO</a:t>
            </a:r>
          </a:p>
        </p:txBody>
      </p:sp>
      <p:pic>
        <p:nvPicPr>
          <p:cNvPr id="4" name="Picture 4" descr="A screen shot of a computer&#10;&#10;Description automatically generated">
            <a:extLst>
              <a:ext uri="{FF2B5EF4-FFF2-40B4-BE49-F238E27FC236}">
                <a16:creationId xmlns:a16="http://schemas.microsoft.com/office/drawing/2014/main" id="{7F2364CE-D74A-4BFA-9796-3A1DD781E9EE}"/>
              </a:ext>
            </a:extLst>
          </p:cNvPr>
          <p:cNvPicPr>
            <a:picLocks noGrp="1" noChangeAspect="1"/>
          </p:cNvPicPr>
          <p:nvPr>
            <p:ph idx="1"/>
          </p:nvPr>
        </p:nvPicPr>
        <p:blipFill>
          <a:blip r:embed="rId2"/>
          <a:stretch>
            <a:fillRect/>
          </a:stretch>
        </p:blipFill>
        <p:spPr>
          <a:xfrm>
            <a:off x="736824" y="2112683"/>
            <a:ext cx="7676140" cy="4982881"/>
          </a:xfrm>
        </p:spPr>
      </p:pic>
    </p:spTree>
    <p:extLst>
      <p:ext uri="{BB962C8B-B14F-4D97-AF65-F5344CB8AC3E}">
        <p14:creationId xmlns:p14="http://schemas.microsoft.com/office/powerpoint/2010/main" val="180445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4" name="Rectangle 73">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1986" name="Title 1">
            <a:extLst>
              <a:ext uri="{FF2B5EF4-FFF2-40B4-BE49-F238E27FC236}">
                <a16:creationId xmlns:a16="http://schemas.microsoft.com/office/drawing/2014/main" id="{611A2897-4B49-4FD0-979A-8F59E7AF1CF6}"/>
              </a:ext>
            </a:extLst>
          </p:cNvPr>
          <p:cNvSpPr>
            <a:spLocks noGrp="1" noChangeArrowheads="1"/>
          </p:cNvSpPr>
          <p:nvPr>
            <p:ph type="title"/>
          </p:nvPr>
        </p:nvSpPr>
        <p:spPr>
          <a:xfrm>
            <a:off x="866215" y="973668"/>
            <a:ext cx="6571060" cy="706964"/>
          </a:xfrm>
        </p:spPr>
        <p:txBody>
          <a:bodyPr>
            <a:normAutofit/>
          </a:bodyPr>
          <a:lstStyle/>
          <a:p>
            <a:r>
              <a:rPr lang="en-US" altLang="en-US">
                <a:solidFill>
                  <a:srgbClr val="FFFFFF"/>
                </a:solidFill>
              </a:rPr>
              <a:t>Xello Reminder</a:t>
            </a:r>
            <a:endParaRPr lang="en-US">
              <a:solidFill>
                <a:srgbClr val="FFFFFF"/>
              </a:solidFill>
            </a:endParaRPr>
          </a:p>
        </p:txBody>
      </p:sp>
      <p:sp>
        <p:nvSpPr>
          <p:cNvPr id="77" name="Rectangle 76">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1989" name="Content Placeholder 2">
            <a:extLst>
              <a:ext uri="{FF2B5EF4-FFF2-40B4-BE49-F238E27FC236}">
                <a16:creationId xmlns:a16="http://schemas.microsoft.com/office/drawing/2014/main" id="{23E6FD53-D357-4518-9225-CC5DDE600977}"/>
              </a:ext>
            </a:extLst>
          </p:cNvPr>
          <p:cNvGraphicFramePr>
            <a:graphicFrameLocks noGrp="1"/>
          </p:cNvGraphicFramePr>
          <p:nvPr>
            <p:ph idx="1"/>
            <p:extLst>
              <p:ext uri="{D42A27DB-BD31-4B8C-83A1-F6EECF244321}">
                <p14:modId xmlns:p14="http://schemas.microsoft.com/office/powerpoint/2010/main" val="3858014668"/>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62B9F5-B3CA-47DD-9451-1C8EF7F45148}"/>
              </a:ext>
            </a:extLst>
          </p:cNvPr>
          <p:cNvSpPr>
            <a:spLocks noGrp="1"/>
          </p:cNvSpPr>
          <p:nvPr>
            <p:ph type="title"/>
          </p:nvPr>
        </p:nvSpPr>
        <p:spPr>
          <a:xfrm>
            <a:off x="6120579" y="1113062"/>
            <a:ext cx="2536723" cy="3281957"/>
          </a:xfrm>
        </p:spPr>
        <p:txBody>
          <a:bodyPr vert="horz" lIns="91440" tIns="45720" rIns="91440" bIns="45720" rtlCol="0" anchor="b">
            <a:normAutofit/>
          </a:bodyPr>
          <a:lstStyle/>
          <a:p>
            <a:r>
              <a:rPr lang="en-US" sz="5400" b="0" i="0" kern="1200">
                <a:solidFill>
                  <a:srgbClr val="EBEBEB"/>
                </a:solidFill>
                <a:latin typeface="+mj-lt"/>
                <a:ea typeface="+mj-ea"/>
                <a:cs typeface="+mj-cs"/>
              </a:rPr>
              <a:t>Xello</a:t>
            </a:r>
          </a:p>
        </p:txBody>
      </p:sp>
      <p:pic>
        <p:nvPicPr>
          <p:cNvPr id="4" name="Picture 4" descr="A screenshot of a cell phone&#10;&#10;Description automatically generated">
            <a:extLst>
              <a:ext uri="{FF2B5EF4-FFF2-40B4-BE49-F238E27FC236}">
                <a16:creationId xmlns:a16="http://schemas.microsoft.com/office/drawing/2014/main" id="{40AF6F2B-C837-4451-B979-D9CEF1E4B8E1}"/>
              </a:ext>
            </a:extLst>
          </p:cNvPr>
          <p:cNvPicPr>
            <a:picLocks noGrp="1" noChangeAspect="1"/>
          </p:cNvPicPr>
          <p:nvPr>
            <p:ph idx="1"/>
          </p:nvPr>
        </p:nvPicPr>
        <p:blipFill>
          <a:blip r:embed="rId3"/>
          <a:stretch>
            <a:fillRect/>
          </a:stretch>
        </p:blipFill>
        <p:spPr>
          <a:xfrm>
            <a:off x="482698" y="1007442"/>
            <a:ext cx="5431403" cy="458450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7296911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BD68-665F-46B7-AC12-9F9395971FA4}"/>
              </a:ext>
            </a:extLst>
          </p:cNvPr>
          <p:cNvSpPr>
            <a:spLocks noGrp="1"/>
          </p:cNvSpPr>
          <p:nvPr>
            <p:ph type="title"/>
          </p:nvPr>
        </p:nvSpPr>
        <p:spPr/>
        <p:txBody>
          <a:bodyPr/>
          <a:lstStyle/>
          <a:p>
            <a:pPr algn="ctr"/>
            <a:r>
              <a:rPr lang="en-US"/>
              <a:t>Our Webpage</a:t>
            </a:r>
          </a:p>
        </p:txBody>
      </p:sp>
      <p:pic>
        <p:nvPicPr>
          <p:cNvPr id="3" name="Picture 3" descr="A screenshot of a cell phone&#10;&#10;Description automatically generated">
            <a:extLst>
              <a:ext uri="{FF2B5EF4-FFF2-40B4-BE49-F238E27FC236}">
                <a16:creationId xmlns:a16="http://schemas.microsoft.com/office/drawing/2014/main" id="{713FE035-3C0D-4308-82E9-C1D242414B4A}"/>
              </a:ext>
            </a:extLst>
          </p:cNvPr>
          <p:cNvPicPr>
            <a:picLocks noChangeAspect="1"/>
          </p:cNvPicPr>
          <p:nvPr/>
        </p:nvPicPr>
        <p:blipFill>
          <a:blip r:embed="rId2"/>
          <a:stretch>
            <a:fillRect/>
          </a:stretch>
        </p:blipFill>
        <p:spPr>
          <a:xfrm>
            <a:off x="1264024" y="2078903"/>
            <a:ext cx="7409328" cy="4327287"/>
          </a:xfrm>
          <a:prstGeom prst="rect">
            <a:avLst/>
          </a:prstGeom>
        </p:spPr>
      </p:pic>
    </p:spTree>
    <p:extLst>
      <p:ext uri="{BB962C8B-B14F-4D97-AF65-F5344CB8AC3E}">
        <p14:creationId xmlns:p14="http://schemas.microsoft.com/office/powerpoint/2010/main" val="233810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calculator keypad">
            <a:extLst>
              <a:ext uri="{FF2B5EF4-FFF2-40B4-BE49-F238E27FC236}">
                <a16:creationId xmlns:a16="http://schemas.microsoft.com/office/drawing/2014/main" id="{D4DACE4B-466A-4015-BBCE-6DBDC271A2F5}"/>
              </a:ext>
            </a:extLst>
          </p:cNvPr>
          <p:cNvPicPr>
            <a:picLocks noChangeAspect="1"/>
          </p:cNvPicPr>
          <p:nvPr/>
        </p:nvPicPr>
        <p:blipFill rotWithShape="1">
          <a:blip r:embed="rId2">
            <a:alphaModFix amt="40000"/>
          </a:blip>
          <a:srcRect l="2587" r="9070" b="4"/>
          <a:stretch/>
        </p:blipFill>
        <p:spPr>
          <a:xfrm>
            <a:off x="20" y="10"/>
            <a:ext cx="9143980" cy="6857990"/>
          </a:xfrm>
          <a:prstGeom prst="rect">
            <a:avLst/>
          </a:prstGeom>
        </p:spPr>
      </p:pic>
      <p:sp>
        <p:nvSpPr>
          <p:cNvPr id="2" name="Title 1">
            <a:extLst>
              <a:ext uri="{FF2B5EF4-FFF2-40B4-BE49-F238E27FC236}">
                <a16:creationId xmlns:a16="http://schemas.microsoft.com/office/drawing/2014/main" id="{D4FE5DA0-E740-49C1-8F42-EF330AB17E35}"/>
              </a:ext>
            </a:extLst>
          </p:cNvPr>
          <p:cNvSpPr>
            <a:spLocks noGrp="1"/>
          </p:cNvSpPr>
          <p:nvPr>
            <p:ph type="ctrTitle"/>
          </p:nvPr>
        </p:nvSpPr>
        <p:spPr>
          <a:xfrm>
            <a:off x="866216" y="2099733"/>
            <a:ext cx="6619243" cy="2677648"/>
          </a:xfrm>
        </p:spPr>
        <p:txBody>
          <a:bodyPr>
            <a:normAutofit/>
          </a:bodyPr>
          <a:lstStyle/>
          <a:p>
            <a:r>
              <a:rPr lang="en-US">
                <a:solidFill>
                  <a:schemeClr val="tx1"/>
                </a:solidFill>
              </a:rPr>
              <a:t>Password RESET!</a:t>
            </a:r>
          </a:p>
        </p:txBody>
      </p:sp>
      <p:sp>
        <p:nvSpPr>
          <p:cNvPr id="3" name="Subtitle 2">
            <a:extLst>
              <a:ext uri="{FF2B5EF4-FFF2-40B4-BE49-F238E27FC236}">
                <a16:creationId xmlns:a16="http://schemas.microsoft.com/office/drawing/2014/main" id="{75E63A5A-5161-47E4-BB70-3E27EB9D6D45}"/>
              </a:ext>
            </a:extLst>
          </p:cNvPr>
          <p:cNvSpPr>
            <a:spLocks noGrp="1"/>
          </p:cNvSpPr>
          <p:nvPr>
            <p:ph type="subTitle" idx="1"/>
          </p:nvPr>
        </p:nvSpPr>
        <p:spPr>
          <a:xfrm>
            <a:off x="866216" y="4777380"/>
            <a:ext cx="6619243" cy="861420"/>
          </a:xfrm>
        </p:spPr>
        <p:txBody>
          <a:bodyPr>
            <a:normAutofit/>
          </a:bodyPr>
          <a:lstStyle/>
          <a:p>
            <a:endParaRPr lang="en-US">
              <a:solidFill>
                <a:schemeClr val="tx1"/>
              </a:solidFill>
            </a:endParaRPr>
          </a:p>
        </p:txBody>
      </p:sp>
    </p:spTree>
    <p:extLst>
      <p:ext uri="{BB962C8B-B14F-4D97-AF65-F5344CB8AC3E}">
        <p14:creationId xmlns:p14="http://schemas.microsoft.com/office/powerpoint/2010/main" val="25703824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DAEF101-A68E-4F51-87A5-477FE49DF661}"/>
              </a:ext>
            </a:extLst>
          </p:cNvPr>
          <p:cNvSpPr>
            <a:spLocks noGrp="1" noChangeArrowheads="1"/>
          </p:cNvSpPr>
          <p:nvPr>
            <p:ph type="title"/>
          </p:nvPr>
        </p:nvSpPr>
        <p:spPr/>
        <p:txBody>
          <a:bodyPr/>
          <a:lstStyle/>
          <a:p>
            <a:r>
              <a:rPr lang="en-US" altLang="en-US"/>
              <a:t> </a:t>
            </a:r>
          </a:p>
        </p:txBody>
      </p:sp>
      <p:pic>
        <p:nvPicPr>
          <p:cNvPr id="44035" name="Content Placeholder 1">
            <a:extLst>
              <a:ext uri="{FF2B5EF4-FFF2-40B4-BE49-F238E27FC236}">
                <a16:creationId xmlns:a16="http://schemas.microsoft.com/office/drawing/2014/main" id="{E1DA0ADC-7947-4644-80A1-8EA654CF2B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213" y="4763"/>
            <a:ext cx="8370887" cy="669766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EF346ED-057A-41A9-B46E-A68C5A820AC8}"/>
              </a:ext>
            </a:extLst>
          </p:cNvPr>
          <p:cNvSpPr>
            <a:spLocks noGrp="1" noChangeArrowheads="1"/>
          </p:cNvSpPr>
          <p:nvPr>
            <p:ph type="title"/>
          </p:nvPr>
        </p:nvSpPr>
        <p:spPr/>
        <p:txBody>
          <a:bodyPr/>
          <a:lstStyle/>
          <a:p>
            <a:pPr eaLnBrk="1" hangingPunct="1"/>
            <a:r>
              <a:rPr lang="en-US" altLang="en-US" dirty="0"/>
              <a:t>Your Counseling Staff</a:t>
            </a:r>
          </a:p>
        </p:txBody>
      </p:sp>
      <p:sp>
        <p:nvSpPr>
          <p:cNvPr id="7171" name="Rectangle 3">
            <a:extLst>
              <a:ext uri="{FF2B5EF4-FFF2-40B4-BE49-F238E27FC236}">
                <a16:creationId xmlns:a16="http://schemas.microsoft.com/office/drawing/2014/main" id="{A18FB5DC-F007-43A2-8C5E-64A1EB573462}"/>
              </a:ext>
            </a:extLst>
          </p:cNvPr>
          <p:cNvSpPr>
            <a:spLocks noGrp="1" noChangeArrowheads="1"/>
          </p:cNvSpPr>
          <p:nvPr>
            <p:ph idx="1"/>
          </p:nvPr>
        </p:nvSpPr>
        <p:spPr/>
        <p:txBody>
          <a:bodyPr vert="horz" lIns="91440" tIns="45720" rIns="91440" bIns="45720" rtlCol="0" anchor="t">
            <a:normAutofit/>
          </a:bodyPr>
          <a:lstStyle/>
          <a:p>
            <a:r>
              <a:rPr lang="en-US" altLang="en-US" dirty="0"/>
              <a:t>Ms. Karaki – School Counselor (Non-Music Majors)</a:t>
            </a:r>
          </a:p>
          <a:p>
            <a:pPr eaLnBrk="1" hangingPunct="1"/>
            <a:r>
              <a:rPr lang="en-US" altLang="en-US" dirty="0">
                <a:solidFill>
                  <a:schemeClr val="hlink"/>
                </a:solidFill>
              </a:rPr>
              <a:t>Mr. Arrington – School Counselor (Music Majors)</a:t>
            </a:r>
            <a:endParaRPr lang="en-US" altLang="en-US" dirty="0">
              <a:solidFill>
                <a:schemeClr val="hlink"/>
              </a:solidFill>
              <a:cs typeface="Arial"/>
            </a:endParaRPr>
          </a:p>
          <a:p>
            <a:pPr eaLnBrk="1" hangingPunct="1"/>
            <a:r>
              <a:rPr lang="en-US" altLang="en-US" dirty="0"/>
              <a:t>Mrs. Gill – College and Career Counselor</a:t>
            </a:r>
            <a:endParaRPr lang="en-US" altLang="en-US" dirty="0">
              <a:cs typeface="Arial"/>
            </a:endParaRPr>
          </a:p>
          <a:p>
            <a:r>
              <a:rPr lang="en-US" altLang="en-US" dirty="0">
                <a:solidFill>
                  <a:srgbClr val="404040"/>
                </a:solidFill>
              </a:rPr>
              <a:t>Mrs. Frederick- School Social Worker</a:t>
            </a:r>
          </a:p>
          <a:p>
            <a:pPr eaLnBrk="1" hangingPunct="1"/>
            <a:r>
              <a:rPr lang="en-US" altLang="en-US" dirty="0">
                <a:solidFill>
                  <a:srgbClr val="FF33CC"/>
                </a:solidFill>
              </a:rPr>
              <a:t>Mrs. Millan – Guidance Secretary (keeps us all organized!)</a:t>
            </a:r>
            <a:endParaRPr lang="en-US" altLang="en-US" dirty="0">
              <a:solidFill>
                <a:srgbClr val="FF33CC"/>
              </a:solidFill>
              <a:cs typeface="Arial"/>
            </a:endParaRPr>
          </a:p>
          <a:p>
            <a:pPr eaLnBrk="1" hangingPunct="1"/>
            <a:r>
              <a:rPr lang="en-US" altLang="en-US" dirty="0">
                <a:solidFill>
                  <a:srgbClr val="FF33CC"/>
                </a:solidFill>
              </a:rPr>
              <a:t>Mrs. Gleason- Data Entry/Attendance</a:t>
            </a:r>
            <a:endParaRPr lang="en-US" altLang="en-US" dirty="0">
              <a:solidFill>
                <a:srgbClr val="FF33CC"/>
              </a:solidFill>
              <a:cs typeface="Arial"/>
            </a:endParaRPr>
          </a:p>
          <a:p>
            <a:pPr eaLnBrk="1" hangingPunct="1">
              <a:buFontTx/>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9"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37F7E88-C6DB-4C0C-8DEF-9D29D7831A91}"/>
              </a:ext>
            </a:extLst>
          </p:cNvPr>
          <p:cNvSpPr>
            <a:spLocks noGrp="1"/>
          </p:cNvSpPr>
          <p:nvPr>
            <p:ph type="title"/>
          </p:nvPr>
        </p:nvSpPr>
        <p:spPr>
          <a:xfrm>
            <a:off x="866215" y="855481"/>
            <a:ext cx="6571060" cy="898674"/>
          </a:xfrm>
        </p:spPr>
        <p:txBody>
          <a:bodyPr vert="horz" lIns="91440" tIns="45720" rIns="91440" bIns="45720" rtlCol="0" anchor="b">
            <a:normAutofit/>
          </a:bodyPr>
          <a:lstStyle/>
          <a:p>
            <a:r>
              <a:rPr lang="en-US" sz="3600">
                <a:solidFill>
                  <a:schemeClr val="tx1"/>
                </a:solidFill>
              </a:rPr>
              <a:t>Join code for Remind</a:t>
            </a:r>
          </a:p>
        </p:txBody>
      </p:sp>
      <p:sp>
        <p:nvSpPr>
          <p:cNvPr id="3" name="TextBox 2">
            <a:extLst>
              <a:ext uri="{FF2B5EF4-FFF2-40B4-BE49-F238E27FC236}">
                <a16:creationId xmlns:a16="http://schemas.microsoft.com/office/drawing/2014/main" id="{5DE78ADF-E046-479B-B49E-229653F1AE1E}"/>
              </a:ext>
            </a:extLst>
          </p:cNvPr>
          <p:cNvSpPr txBox="1"/>
          <p:nvPr/>
        </p:nvSpPr>
        <p:spPr>
          <a:xfrm>
            <a:off x="866215" y="2079173"/>
            <a:ext cx="6136643" cy="37306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eaLnBrk="1" hangingPunct="1">
              <a:spcBef>
                <a:spcPts val="1000"/>
              </a:spcBef>
              <a:spcAft>
                <a:spcPts val="0"/>
              </a:spcAft>
              <a:buClr>
                <a:schemeClr val="accent1"/>
              </a:buClr>
              <a:buSzPct val="80000"/>
              <a:buFont typeface="Wingdings 3" charset="2"/>
              <a:buChar char=""/>
            </a:pPr>
            <a:r>
              <a:rPr lang="en-US" sz="2800" dirty="0">
                <a:latin typeface="+mn-lt"/>
              </a:rPr>
              <a:t>For Class of 2024 (10th grade): @69bd72</a:t>
            </a:r>
          </a:p>
          <a:p>
            <a:pPr defTabSz="457200" eaLnBrk="1" hangingPunct="1">
              <a:spcBef>
                <a:spcPts val="1000"/>
              </a:spcBef>
              <a:spcAft>
                <a:spcPts val="0"/>
              </a:spcAft>
              <a:buClr>
                <a:schemeClr val="accent1"/>
              </a:buClr>
              <a:buSzPct val="80000"/>
              <a:buFont typeface="Wingdings 3" charset="2"/>
              <a:buChar char=""/>
            </a:pPr>
            <a:endParaRPr lang="en-US" sz="2800" dirty="0">
              <a:latin typeface="+mn-lt"/>
            </a:endParaRPr>
          </a:p>
          <a:p>
            <a:pPr defTabSz="457200" eaLnBrk="1" hangingPunct="1">
              <a:spcBef>
                <a:spcPts val="1000"/>
              </a:spcBef>
              <a:spcAft>
                <a:spcPts val="0"/>
              </a:spcAft>
              <a:buClr>
                <a:schemeClr val="accent1"/>
              </a:buClr>
              <a:buSzPct val="80000"/>
              <a:buFont typeface="Wingdings 3" charset="2"/>
              <a:buChar char=""/>
            </a:pPr>
            <a:r>
              <a:rPr lang="en-US" sz="2800" dirty="0">
                <a:latin typeface="+mn-lt"/>
              </a:rPr>
              <a:t>For Class of 2025 (9th grade): @2abk44</a:t>
            </a:r>
          </a:p>
          <a:p>
            <a:pPr defTabSz="457200" eaLnBrk="1" hangingPunct="1">
              <a:spcBef>
                <a:spcPts val="1000"/>
              </a:spcBef>
              <a:spcAft>
                <a:spcPts val="0"/>
              </a:spcAft>
              <a:buClr>
                <a:schemeClr val="accent1"/>
              </a:buClr>
              <a:buSzPct val="80000"/>
              <a:buFont typeface="Wingdings 3" charset="2"/>
              <a:buChar char=""/>
            </a:pPr>
            <a:endParaRPr lang="en-US">
              <a:latin typeface="+mn-lt"/>
            </a:endParaRPr>
          </a:p>
          <a:p>
            <a:pPr defTabSz="457200" eaLnBrk="1" hangingPunct="1">
              <a:spcBef>
                <a:spcPts val="1000"/>
              </a:spcBef>
              <a:spcAft>
                <a:spcPts val="0"/>
              </a:spcAft>
              <a:buClr>
                <a:schemeClr val="accent1"/>
              </a:buClr>
              <a:buSzPct val="80000"/>
              <a:buFont typeface="Wingdings 3" charset="2"/>
              <a:buChar char=""/>
            </a:pPr>
            <a:endParaRPr lang="en-US">
              <a:latin typeface="+mn-lt"/>
            </a:endParaRPr>
          </a:p>
          <a:p>
            <a:pPr defTabSz="457200" eaLnBrk="1" hangingPunct="1">
              <a:spcBef>
                <a:spcPts val="1000"/>
              </a:spcBef>
              <a:spcAft>
                <a:spcPts val="0"/>
              </a:spcAft>
              <a:buClr>
                <a:schemeClr val="accent1"/>
              </a:buClr>
              <a:buSzPct val="80000"/>
              <a:buFont typeface="Wingdings 3" charset="2"/>
              <a:buChar char=""/>
            </a:pPr>
            <a:endParaRPr lang="en-US">
              <a:latin typeface="+mn-lt"/>
            </a:endParaRPr>
          </a:p>
        </p:txBody>
      </p:sp>
      <p:pic>
        <p:nvPicPr>
          <p:cNvPr id="4" name="Picture 30" descr="A close up of a logo&#10;&#10;Description automatically generated">
            <a:extLst>
              <a:ext uri="{FF2B5EF4-FFF2-40B4-BE49-F238E27FC236}">
                <a16:creationId xmlns:a16="http://schemas.microsoft.com/office/drawing/2014/main" id="{198F7162-1A8A-4663-9251-6309864731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38482" y="4389792"/>
            <a:ext cx="2743200" cy="1440180"/>
          </a:xfrm>
          <a:prstGeom prst="rect">
            <a:avLst/>
          </a:prstGeom>
        </p:spPr>
      </p:pic>
      <p:sp>
        <p:nvSpPr>
          <p:cNvPr id="31" name="TextBox 30">
            <a:extLst>
              <a:ext uri="{FF2B5EF4-FFF2-40B4-BE49-F238E27FC236}">
                <a16:creationId xmlns:a16="http://schemas.microsoft.com/office/drawing/2014/main" id="{734E39C5-0087-4E33-932E-C4CCFAB0F387}"/>
              </a:ext>
            </a:extLst>
          </p:cNvPr>
          <p:cNvSpPr txBox="1"/>
          <p:nvPr/>
        </p:nvSpPr>
        <p:spPr>
          <a:xfrm>
            <a:off x="5338482" y="5830607"/>
            <a:ext cx="2743200" cy="317500"/>
          </a:xfrm>
          <a:prstGeom prst="rect">
            <a:avLst/>
          </a:prstGeom>
        </p:spPr>
        <p:txBody>
          <a:bodyPr lIns="91440" tIns="45720" rIns="91440" bIns="45720" anchor="t">
            <a:normAutofit fontScale="92500" lnSpcReduction="20000"/>
          </a:bodyPr>
          <a:lstStyle/>
          <a:p>
            <a:r>
              <a:rPr lang="en-US">
                <a:latin typeface="Arial"/>
                <a:cs typeface="Arial"/>
                <a:hlinkClick r:id="rId4"/>
              </a:rPr>
              <a:t>T</a:t>
            </a:r>
            <a:endParaRPr lang="en-US">
              <a:cs typeface="Arial"/>
            </a:endParaRPr>
          </a:p>
        </p:txBody>
      </p:sp>
    </p:spTree>
    <p:extLst>
      <p:ext uri="{BB962C8B-B14F-4D97-AF65-F5344CB8AC3E}">
        <p14:creationId xmlns:p14="http://schemas.microsoft.com/office/powerpoint/2010/main" val="42585972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7B80-E798-41C3-B836-45B103781DBE}"/>
              </a:ext>
            </a:extLst>
          </p:cNvPr>
          <p:cNvSpPr>
            <a:spLocks noGrp="1"/>
          </p:cNvSpPr>
          <p:nvPr>
            <p:ph type="title"/>
          </p:nvPr>
        </p:nvSpPr>
        <p:spPr/>
        <p:txBody>
          <a:bodyPr/>
          <a:lstStyle/>
          <a:p>
            <a:r>
              <a:rPr lang="en-US" dirty="0"/>
              <a:t>Beginning of the Year Check-In</a:t>
            </a:r>
          </a:p>
        </p:txBody>
      </p:sp>
      <p:pic>
        <p:nvPicPr>
          <p:cNvPr id="3" name="Picture 3">
            <a:extLst>
              <a:ext uri="{FF2B5EF4-FFF2-40B4-BE49-F238E27FC236}">
                <a16:creationId xmlns:a16="http://schemas.microsoft.com/office/drawing/2014/main" id="{B7B1B1C7-9FF4-4520-BD38-AECC59D4C0EC}"/>
              </a:ext>
            </a:extLst>
          </p:cNvPr>
          <p:cNvPicPr>
            <a:picLocks noChangeAspect="1"/>
          </p:cNvPicPr>
          <p:nvPr/>
        </p:nvPicPr>
        <p:blipFill>
          <a:blip r:embed="rId2"/>
          <a:stretch>
            <a:fillRect/>
          </a:stretch>
        </p:blipFill>
        <p:spPr>
          <a:xfrm>
            <a:off x="5472023" y="2934419"/>
            <a:ext cx="2743200" cy="2743200"/>
          </a:xfrm>
          <a:prstGeom prst="rect">
            <a:avLst/>
          </a:prstGeom>
        </p:spPr>
      </p:pic>
      <p:sp>
        <p:nvSpPr>
          <p:cNvPr id="4" name="TextBox 3">
            <a:extLst>
              <a:ext uri="{FF2B5EF4-FFF2-40B4-BE49-F238E27FC236}">
                <a16:creationId xmlns:a16="http://schemas.microsoft.com/office/drawing/2014/main" id="{CF711FB2-2916-4A5E-8C4D-57C4220751D9}"/>
              </a:ext>
            </a:extLst>
          </p:cNvPr>
          <p:cNvSpPr txBox="1"/>
          <p:nvPr/>
        </p:nvSpPr>
        <p:spPr>
          <a:xfrm>
            <a:off x="785005" y="2740325"/>
            <a:ext cx="36058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The counseling team would love to get to know you! This information will help us when we meet with you individually. </a:t>
            </a:r>
          </a:p>
          <a:p>
            <a:endParaRPr lang="en-US" dirty="0">
              <a:cs typeface="Arial"/>
            </a:endParaRPr>
          </a:p>
          <a:p>
            <a:r>
              <a:rPr lang="en-US" dirty="0">
                <a:latin typeface="Arial"/>
                <a:cs typeface="Arial"/>
              </a:rPr>
              <a:t>Your information will only be shared with the following people: Mr. Arrington, Ms. Karaki, Ms. Gill, and Ms. Fredrick. </a:t>
            </a:r>
            <a:endParaRPr lang="en-US" dirty="0">
              <a:cs typeface="Arial"/>
            </a:endParaRPr>
          </a:p>
          <a:p>
            <a:r>
              <a:rPr lang="en-US" u="sng" dirty="0">
                <a:latin typeface="Arial"/>
                <a:cs typeface="Arial"/>
              </a:rPr>
              <a:t>Exception: Safety issues</a:t>
            </a:r>
            <a:endParaRPr lang="en-US" u="sng" dirty="0">
              <a:cs typeface="Arial"/>
            </a:endParaRPr>
          </a:p>
        </p:txBody>
      </p:sp>
    </p:spTree>
    <p:extLst>
      <p:ext uri="{BB962C8B-B14F-4D97-AF65-F5344CB8AC3E}">
        <p14:creationId xmlns:p14="http://schemas.microsoft.com/office/powerpoint/2010/main" val="1477121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81FA3A3-66FA-48CF-B3DC-D6397F2A70DC}"/>
              </a:ext>
            </a:extLst>
          </p:cNvPr>
          <p:cNvSpPr>
            <a:spLocks noGrp="1" noChangeArrowheads="1"/>
          </p:cNvSpPr>
          <p:nvPr>
            <p:ph type="title"/>
          </p:nvPr>
        </p:nvSpPr>
        <p:spPr/>
        <p:txBody>
          <a:bodyPr/>
          <a:lstStyle/>
          <a:p>
            <a:pPr eaLnBrk="1" hangingPunct="1"/>
            <a:r>
              <a:rPr lang="en-US" altLang="en-US">
                <a:latin typeface="Cooper Black" panose="0208090404030B020404" pitchFamily="18" charset="0"/>
              </a:rPr>
              <a:t>Question &amp; Answer</a:t>
            </a:r>
          </a:p>
        </p:txBody>
      </p:sp>
      <p:sp>
        <p:nvSpPr>
          <p:cNvPr id="46083" name="Rectangle 3">
            <a:extLst>
              <a:ext uri="{FF2B5EF4-FFF2-40B4-BE49-F238E27FC236}">
                <a16:creationId xmlns:a16="http://schemas.microsoft.com/office/drawing/2014/main" id="{CEF7890C-6AD6-4396-A62F-A9AC6F0BCE22}"/>
              </a:ext>
            </a:extLst>
          </p:cNvPr>
          <p:cNvSpPr>
            <a:spLocks noGrp="1" noChangeArrowheads="1"/>
          </p:cNvSpPr>
          <p:nvPr>
            <p:ph idx="1"/>
          </p:nvPr>
        </p:nvSpPr>
        <p:spPr/>
        <p:txBody>
          <a:bodyPr/>
          <a:lstStyle/>
          <a:p>
            <a:pPr eaLnBrk="1" hangingPunct="1"/>
            <a:r>
              <a:rPr lang="en-US" altLang="en-US"/>
              <a:t>We will be available to answer any questions.</a:t>
            </a:r>
          </a:p>
          <a:p>
            <a:pPr algn="ctr" eaLnBrk="1" hangingPunct="1">
              <a:buFontTx/>
              <a:buNone/>
            </a:pPr>
            <a:endParaRPr lang="en-US" altLang="en-US" b="1" i="1"/>
          </a:p>
          <a:p>
            <a:pPr algn="ctr" eaLnBrk="1" hangingPunct="1">
              <a:buFontTx/>
              <a:buNone/>
            </a:pPr>
            <a:r>
              <a:rPr lang="en-US" altLang="en-US" b="1" i="1"/>
              <a:t>Have A Successful Year!</a:t>
            </a:r>
          </a:p>
          <a:p>
            <a:pPr eaLnBrk="1" hangingPunct="1">
              <a:buFontTx/>
              <a:buNone/>
            </a:pPr>
            <a:endParaRPr lang="en-US" altLang="en-US" b="1" i="1"/>
          </a:p>
        </p:txBody>
      </p:sp>
      <p:pic>
        <p:nvPicPr>
          <p:cNvPr id="67588" name="MSj04310740000[1].wav">
            <a:hlinkClick r:id="" action="ppaction://media"/>
            <a:extLst>
              <a:ext uri="{FF2B5EF4-FFF2-40B4-BE49-F238E27FC236}">
                <a16:creationId xmlns:a16="http://schemas.microsoft.com/office/drawing/2014/main" id="{0514D5F0-278F-432D-8521-7BAC7072C789}"/>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614" fill="hold"/>
                                        <p:tgtEl>
                                          <p:spTgt spid="675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8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6" name="Group 7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4" name="Rectangle 7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247" name="Rectangle 8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42" name="Rectangle 2">
            <a:extLst>
              <a:ext uri="{FF2B5EF4-FFF2-40B4-BE49-F238E27FC236}">
                <a16:creationId xmlns:a16="http://schemas.microsoft.com/office/drawing/2014/main" id="{D0DC4BCF-2E70-4FEB-8E2A-80038E67FEA5}"/>
              </a:ext>
            </a:extLst>
          </p:cNvPr>
          <p:cNvSpPr>
            <a:spLocks noGrp="1" noChangeArrowheads="1"/>
          </p:cNvSpPr>
          <p:nvPr>
            <p:ph type="title"/>
          </p:nvPr>
        </p:nvSpPr>
        <p:spPr>
          <a:xfrm>
            <a:off x="866215" y="973668"/>
            <a:ext cx="6571060" cy="706964"/>
          </a:xfrm>
        </p:spPr>
        <p:txBody>
          <a:bodyPr vert="horz" lIns="91440" tIns="45720" rIns="91440" bIns="45720" rtlCol="0" anchor="ctr">
            <a:normAutofit fontScale="90000"/>
          </a:bodyPr>
          <a:lstStyle/>
          <a:p>
            <a:pPr algn="ctr">
              <a:lnSpc>
                <a:spcPct val="90000"/>
              </a:lnSpc>
            </a:pPr>
            <a:br>
              <a:rPr lang="en-US" altLang="en-US" sz="1400" b="0" i="0" kern="1200" dirty="0"/>
            </a:br>
            <a:r>
              <a:rPr lang="en-US" altLang="en-US" sz="4400" b="0" i="0" kern="1200" dirty="0">
                <a:solidFill>
                  <a:srgbClr val="EBEBEB"/>
                </a:solidFill>
                <a:latin typeface="+mj-lt"/>
                <a:ea typeface="+mj-ea"/>
                <a:cs typeface="+mj-cs"/>
              </a:rPr>
              <a:t>ASSESSMENT</a:t>
            </a:r>
            <a:br>
              <a:rPr lang="en-US" altLang="en-US" sz="1400" b="0" i="0" kern="1200" dirty="0"/>
            </a:br>
            <a:endParaRPr lang="en-US" altLang="en-US" sz="1400" b="0" i="0" kern="1200">
              <a:solidFill>
                <a:srgbClr val="EBEBEB"/>
              </a:solidFill>
              <a:latin typeface="+mj-lt"/>
            </a:endParaRPr>
          </a:p>
        </p:txBody>
      </p:sp>
      <p:pic>
        <p:nvPicPr>
          <p:cNvPr id="10244" name="Picture 34" descr="MCj02316350000[1]">
            <a:extLst>
              <a:ext uri="{FF2B5EF4-FFF2-40B4-BE49-F238E27FC236}">
                <a16:creationId xmlns:a16="http://schemas.microsoft.com/office/drawing/2014/main" id="{64E1D3F6-1D9B-444A-8681-4F4797B155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3600" y="3149632"/>
            <a:ext cx="3258768" cy="231980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1400D24A-64BE-4E4B-9171-99A4FAED88A9}"/>
              </a:ext>
            </a:extLst>
          </p:cNvPr>
          <p:cNvSpPr>
            <a:spLocks noGrp="1" noChangeArrowheads="1"/>
          </p:cNvSpPr>
          <p:nvPr>
            <p:ph sz="half" idx="1"/>
          </p:nvPr>
        </p:nvSpPr>
        <p:spPr>
          <a:xfrm>
            <a:off x="4485715" y="2603500"/>
            <a:ext cx="3908984" cy="3416300"/>
          </a:xfrm>
        </p:spPr>
        <p:txBody>
          <a:bodyPr vert="horz" lIns="91440" tIns="45720" rIns="91440" bIns="45720" rtlCol="0" anchor="ctr">
            <a:normAutofit/>
          </a:bodyPr>
          <a:lstStyle/>
          <a:p>
            <a:endParaRPr lang="en-US" altLang="en-US"/>
          </a:p>
          <a:p>
            <a:r>
              <a:rPr lang="en-US" altLang="en-US" sz="3600" dirty="0"/>
              <a:t>PSAT</a:t>
            </a:r>
          </a:p>
          <a:p>
            <a:r>
              <a:rPr lang="en-US" altLang="en-US" sz="3600" dirty="0"/>
              <a:t>FSA </a:t>
            </a:r>
          </a:p>
          <a:p>
            <a:r>
              <a:rPr lang="en-US" altLang="en-US" sz="3600" dirty="0"/>
              <a:t>EOC’s</a:t>
            </a:r>
          </a:p>
          <a:p>
            <a:r>
              <a:rPr lang="en-US" altLang="en-US" sz="3600" dirty="0"/>
              <a:t>NWEA</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6" name="wind.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290" name="Rectangle 2">
            <a:extLst>
              <a:ext uri="{FF2B5EF4-FFF2-40B4-BE49-F238E27FC236}">
                <a16:creationId xmlns:a16="http://schemas.microsoft.com/office/drawing/2014/main" id="{C368B655-7175-482D-B210-FC92DAC8788D}"/>
              </a:ext>
            </a:extLst>
          </p:cNvPr>
          <p:cNvSpPr>
            <a:spLocks noGrp="1" noChangeArrowheads="1"/>
          </p:cNvSpPr>
          <p:nvPr>
            <p:ph type="title"/>
          </p:nvPr>
        </p:nvSpPr>
        <p:spPr>
          <a:xfrm>
            <a:off x="745565" y="1130603"/>
            <a:ext cx="2506831" cy="4596794"/>
          </a:xfrm>
        </p:spPr>
        <p:txBody>
          <a:bodyPr anchor="ctr">
            <a:normAutofit/>
          </a:bodyPr>
          <a:lstStyle/>
          <a:p>
            <a:pPr eaLnBrk="1" hangingPunct="1"/>
            <a:r>
              <a:rPr lang="en-US" altLang="en-US" sz="2800">
                <a:solidFill>
                  <a:srgbClr val="EBEBEB"/>
                </a:solidFill>
              </a:rPr>
              <a:t>PSAT/NMSQT</a:t>
            </a:r>
          </a:p>
        </p:txBody>
      </p:sp>
      <p:sp>
        <p:nvSpPr>
          <p:cNvPr id="12291" name="Rectangle 3">
            <a:extLst>
              <a:ext uri="{FF2B5EF4-FFF2-40B4-BE49-F238E27FC236}">
                <a16:creationId xmlns:a16="http://schemas.microsoft.com/office/drawing/2014/main" id="{7E9F6A8C-234A-4600-AC05-0F65B9382079}"/>
              </a:ext>
            </a:extLst>
          </p:cNvPr>
          <p:cNvSpPr>
            <a:spLocks noGrp="1" noChangeArrowheads="1"/>
          </p:cNvSpPr>
          <p:nvPr>
            <p:ph idx="1"/>
          </p:nvPr>
        </p:nvSpPr>
        <p:spPr>
          <a:xfrm>
            <a:off x="3967557" y="437513"/>
            <a:ext cx="4126961" cy="5954325"/>
          </a:xfrm>
        </p:spPr>
        <p:txBody>
          <a:bodyPr anchor="ctr">
            <a:normAutofit/>
          </a:bodyPr>
          <a:lstStyle/>
          <a:p>
            <a:pPr eaLnBrk="1" hangingPunct="1"/>
            <a:r>
              <a:rPr lang="en-US" altLang="en-US" sz="1700"/>
              <a:t>A program cosponsored by the College Board and </a:t>
            </a:r>
            <a:r>
              <a:rPr lang="en-US" altLang="en-US" sz="1700">
                <a:hlinkClick r:id="rId4"/>
              </a:rPr>
              <a:t>National Merit Scholarship Corporation</a:t>
            </a:r>
            <a:r>
              <a:rPr lang="en-US" altLang="en-US" sz="1700"/>
              <a:t>. </a:t>
            </a:r>
          </a:p>
          <a:p>
            <a:pPr eaLnBrk="1" hangingPunct="1"/>
            <a:r>
              <a:rPr lang="en-US" altLang="en-US" sz="1700"/>
              <a:t>The first official step on the road to college. </a:t>
            </a:r>
          </a:p>
          <a:p>
            <a:pPr eaLnBrk="1" hangingPunct="1"/>
            <a:r>
              <a:rPr lang="en-US" altLang="en-US" sz="1700"/>
              <a:t>Assesses the skills developed through years of study in a wide range of courses.</a:t>
            </a:r>
          </a:p>
          <a:p>
            <a:pPr eaLnBrk="1" hangingPunct="1"/>
            <a:r>
              <a:rPr lang="en-US" altLang="en-US" sz="1700"/>
              <a:t>Predicts SAT outcome. </a:t>
            </a:r>
          </a:p>
          <a:p>
            <a:pPr eaLnBrk="1" hangingPunct="1"/>
            <a:r>
              <a:rPr lang="en-US" altLang="en-US" sz="1700"/>
              <a:t>Provides insight into student career interests.</a:t>
            </a:r>
          </a:p>
          <a:p>
            <a:pPr eaLnBrk="1" hangingPunct="1"/>
            <a:r>
              <a:rPr lang="en-US" altLang="en-US" sz="1700"/>
              <a:t>Junior scores are used to qualify students as National Merit Scholarship finalists.</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breeze.wav"/>
          </p:stSnd>
        </p:sndAc>
      </p:transition>
    </mc:Choice>
    <mc:Fallback xmlns="">
      <p:transition>
        <p:sndAc>
          <p:stSnd>
            <p:snd r:embed="rId5"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EBF2DDB2-7C7D-4894-B597-909B46A18B70}"/>
              </a:ext>
            </a:extLst>
          </p:cNvPr>
          <p:cNvSpPr>
            <a:spLocks noGrp="1" noChangeArrowheads="1"/>
          </p:cNvSpPr>
          <p:nvPr>
            <p:ph type="title"/>
          </p:nvPr>
        </p:nvSpPr>
        <p:spPr/>
        <p:txBody>
          <a:bodyPr/>
          <a:lstStyle/>
          <a:p>
            <a:pPr eaLnBrk="1" hangingPunct="1"/>
            <a:r>
              <a:rPr lang="en-US" altLang="en-US"/>
              <a:t>PSAT DATES &amp; FEES</a:t>
            </a:r>
          </a:p>
        </p:txBody>
      </p:sp>
      <p:sp>
        <p:nvSpPr>
          <p:cNvPr id="14339" name="Rectangle 5">
            <a:extLst>
              <a:ext uri="{FF2B5EF4-FFF2-40B4-BE49-F238E27FC236}">
                <a16:creationId xmlns:a16="http://schemas.microsoft.com/office/drawing/2014/main" id="{05454575-8D50-45B5-AF30-E4B5FF7C1337}"/>
              </a:ext>
            </a:extLst>
          </p:cNvPr>
          <p:cNvSpPr>
            <a:spLocks noGrp="1" noChangeArrowheads="1"/>
          </p:cNvSpPr>
          <p:nvPr>
            <p:ph sz="half" idx="1"/>
          </p:nvPr>
        </p:nvSpPr>
        <p:spPr/>
        <p:txBody>
          <a:bodyPr vert="horz" lIns="91440" tIns="45720" rIns="91440" bIns="45720" rtlCol="0" anchor="t">
            <a:normAutofit lnSpcReduction="10000"/>
          </a:bodyPr>
          <a:lstStyle/>
          <a:p>
            <a:pPr>
              <a:lnSpc>
                <a:spcPct val="90000"/>
              </a:lnSpc>
              <a:buNone/>
            </a:pPr>
            <a:r>
              <a:rPr lang="en-US" altLang="en-US" sz="2000" b="1" dirty="0"/>
              <a:t>		2021 Test Date </a:t>
            </a:r>
          </a:p>
          <a:p>
            <a:pPr eaLnBrk="1" hangingPunct="1">
              <a:lnSpc>
                <a:spcPct val="90000"/>
              </a:lnSpc>
            </a:pPr>
            <a:endParaRPr lang="en-US" altLang="en-US" sz="2000" b="1"/>
          </a:p>
          <a:p>
            <a:pPr algn="ctr">
              <a:lnSpc>
                <a:spcPct val="90000"/>
              </a:lnSpc>
              <a:buNone/>
            </a:pPr>
            <a:r>
              <a:rPr lang="en-US" altLang="en-US" sz="2400" dirty="0"/>
              <a:t>Thursday October 28- 9</a:t>
            </a:r>
            <a:r>
              <a:rPr lang="en-US" altLang="en-US" sz="2400" baseline="30000" dirty="0"/>
              <a:t>th</a:t>
            </a:r>
            <a:r>
              <a:rPr lang="en-US" altLang="en-US" sz="2400" dirty="0"/>
              <a:t> Grade </a:t>
            </a:r>
          </a:p>
          <a:p>
            <a:pPr algn="ctr" eaLnBrk="1" hangingPunct="1">
              <a:lnSpc>
                <a:spcPct val="90000"/>
              </a:lnSpc>
              <a:buFontTx/>
              <a:buNone/>
            </a:pPr>
            <a:r>
              <a:rPr lang="en-US" altLang="en-US" sz="2400" dirty="0"/>
              <a:t>Wednesday, October 13- 10</a:t>
            </a:r>
            <a:r>
              <a:rPr lang="en-US" altLang="en-US" sz="2400" baseline="30000" dirty="0"/>
              <a:t>th</a:t>
            </a:r>
            <a:r>
              <a:rPr lang="en-US" altLang="en-US" sz="2400" dirty="0"/>
              <a:t> Grade</a:t>
            </a:r>
          </a:p>
          <a:p>
            <a:pPr algn="ctr" eaLnBrk="1" hangingPunct="1">
              <a:lnSpc>
                <a:spcPct val="90000"/>
              </a:lnSpc>
              <a:buFontTx/>
              <a:buNone/>
            </a:pPr>
            <a:endParaRPr lang="en-US" altLang="en-US" sz="2400"/>
          </a:p>
          <a:p>
            <a:pPr eaLnBrk="1" hangingPunct="1">
              <a:lnSpc>
                <a:spcPct val="90000"/>
              </a:lnSpc>
              <a:buFontTx/>
              <a:buNone/>
            </a:pPr>
            <a:endParaRPr lang="en-US" altLang="en-US" sz="2400"/>
          </a:p>
          <a:p>
            <a:pPr eaLnBrk="1" hangingPunct="1">
              <a:lnSpc>
                <a:spcPct val="90000"/>
              </a:lnSpc>
              <a:buFontTx/>
              <a:buNone/>
            </a:pPr>
            <a:r>
              <a:rPr lang="en-US" altLang="en-US" sz="2000" b="1" dirty="0"/>
              <a:t>	</a:t>
            </a:r>
            <a:endParaRPr lang="en-US" altLang="en-US" sz="2400" dirty="0"/>
          </a:p>
          <a:p>
            <a:pPr eaLnBrk="1" hangingPunct="1">
              <a:lnSpc>
                <a:spcPct val="90000"/>
              </a:lnSpc>
              <a:buFontTx/>
              <a:buNone/>
            </a:pPr>
            <a:endParaRPr lang="en-US" altLang="en-US" sz="2400"/>
          </a:p>
        </p:txBody>
      </p:sp>
      <p:sp>
        <p:nvSpPr>
          <p:cNvPr id="14340" name="Rectangle 6">
            <a:extLst>
              <a:ext uri="{FF2B5EF4-FFF2-40B4-BE49-F238E27FC236}">
                <a16:creationId xmlns:a16="http://schemas.microsoft.com/office/drawing/2014/main" id="{5E15DE95-CBCB-4B9B-BC80-970E28BFB5F7}"/>
              </a:ext>
            </a:extLst>
          </p:cNvPr>
          <p:cNvSpPr>
            <a:spLocks noGrp="1" noChangeArrowheads="1"/>
          </p:cNvSpPr>
          <p:nvPr>
            <p:ph sz="half" idx="2"/>
          </p:nvPr>
        </p:nvSpPr>
        <p:spPr/>
        <p:txBody>
          <a:bodyPr vert="horz" lIns="91440" tIns="45720" rIns="91440" bIns="45720" rtlCol="0" anchor="t">
            <a:normAutofit lnSpcReduction="10000"/>
          </a:bodyPr>
          <a:lstStyle/>
          <a:p>
            <a:pPr eaLnBrk="1" hangingPunct="1">
              <a:lnSpc>
                <a:spcPct val="90000"/>
              </a:lnSpc>
            </a:pPr>
            <a:r>
              <a:rPr lang="en-US" altLang="en-US" sz="2000" b="1" dirty="0"/>
              <a:t>2021 PSAT/NMSQT Test </a:t>
            </a:r>
            <a:r>
              <a:rPr lang="en-US" altLang="en-US" sz="2000" dirty="0"/>
              <a:t>	</a:t>
            </a:r>
          </a:p>
          <a:p>
            <a:pPr eaLnBrk="1" hangingPunct="1">
              <a:lnSpc>
                <a:spcPct val="90000"/>
              </a:lnSpc>
              <a:buFontTx/>
              <a:buNone/>
            </a:pPr>
            <a:endParaRPr lang="en-US" altLang="en-US" sz="2000" b="1"/>
          </a:p>
          <a:p>
            <a:pPr eaLnBrk="1" hangingPunct="1">
              <a:lnSpc>
                <a:spcPct val="90000"/>
              </a:lnSpc>
              <a:buFontTx/>
              <a:buNone/>
            </a:pPr>
            <a:r>
              <a:rPr lang="en-US" altLang="en-US" sz="2000" b="1" dirty="0"/>
              <a:t>	Free for Sophomores and Freshmen- The District Pays.</a:t>
            </a:r>
            <a:endParaRPr lang="en-US" altLang="en-US" sz="2000" dirty="0"/>
          </a:p>
        </p:txBody>
      </p:sp>
      <p:pic>
        <p:nvPicPr>
          <p:cNvPr id="14341" name="Picture 7" descr="j0222015">
            <a:extLst>
              <a:ext uri="{FF2B5EF4-FFF2-40B4-BE49-F238E27FC236}">
                <a16:creationId xmlns:a16="http://schemas.microsoft.com/office/drawing/2014/main" id="{5294CD22-08EC-4CE6-88C3-F63FC6760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81282"/>
            <a:ext cx="17795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3" name="cashreg.wav"/>
          </p:stSnd>
        </p:sndAc>
      </p:transition>
    </mc:Choice>
    <mc:Fallback xmlns="">
      <p:transition>
        <p:sndAc>
          <p:stSnd>
            <p:snd r:embed="rId5" name="cashreg.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030141-F085-4ACA-88A4-315C96C2DA61}"/>
              </a:ext>
            </a:extLst>
          </p:cNvPr>
          <p:cNvSpPr>
            <a:spLocks noGrp="1" noChangeArrowheads="1"/>
          </p:cNvSpPr>
          <p:nvPr>
            <p:ph type="title"/>
          </p:nvPr>
        </p:nvSpPr>
        <p:spPr/>
        <p:txBody>
          <a:bodyPr/>
          <a:lstStyle/>
          <a:p>
            <a:pPr eaLnBrk="1" hangingPunct="1"/>
            <a:r>
              <a:rPr lang="en-US" altLang="en-US" dirty="0"/>
              <a:t>FSA/EOC 2022</a:t>
            </a:r>
          </a:p>
        </p:txBody>
      </p:sp>
      <p:sp>
        <p:nvSpPr>
          <p:cNvPr id="16387" name="Rectangle 4">
            <a:extLst>
              <a:ext uri="{FF2B5EF4-FFF2-40B4-BE49-F238E27FC236}">
                <a16:creationId xmlns:a16="http://schemas.microsoft.com/office/drawing/2014/main" id="{7D6CCBA5-7E4B-4173-9827-A6DE66F1D0D1}"/>
              </a:ext>
            </a:extLst>
          </p:cNvPr>
          <p:cNvSpPr>
            <a:spLocks noGrp="1" noChangeArrowheads="1"/>
          </p:cNvSpPr>
          <p:nvPr>
            <p:ph sz="half" idx="1"/>
          </p:nvPr>
        </p:nvSpPr>
        <p:spPr>
          <a:xfrm>
            <a:off x="484094" y="2205318"/>
            <a:ext cx="4038600" cy="5257800"/>
          </a:xfrm>
        </p:spPr>
        <p:txBody>
          <a:bodyPr/>
          <a:lstStyle/>
          <a:p>
            <a:pPr eaLnBrk="1" hangingPunct="1">
              <a:buFontTx/>
              <a:buNone/>
            </a:pPr>
            <a:endParaRPr lang="en-US" altLang="en-US"/>
          </a:p>
          <a:p>
            <a:pPr eaLnBrk="1" hangingPunct="1"/>
            <a:r>
              <a:rPr lang="en-US" altLang="en-US"/>
              <a:t>Must pass in order to graduate !!!</a:t>
            </a:r>
          </a:p>
          <a:p>
            <a:pPr eaLnBrk="1" hangingPunct="1"/>
            <a:r>
              <a:rPr lang="en-US" altLang="en-US"/>
              <a:t>Algebra 1 – EOC &amp; FSA Reading (10</a:t>
            </a:r>
            <a:r>
              <a:rPr lang="en-US" altLang="en-US" baseline="30000"/>
              <a:t>th</a:t>
            </a:r>
            <a:r>
              <a:rPr lang="en-US" altLang="en-US"/>
              <a:t>)</a:t>
            </a:r>
          </a:p>
          <a:p>
            <a:pPr eaLnBrk="1" hangingPunct="1"/>
            <a:r>
              <a:rPr lang="en-US" altLang="en-US"/>
              <a:t>Practice…practice… practice…..</a:t>
            </a:r>
          </a:p>
          <a:p>
            <a:pPr eaLnBrk="1" hangingPunct="1"/>
            <a:r>
              <a:rPr lang="en-US" altLang="en-US"/>
              <a:t>Must Take One Online class as well.</a:t>
            </a:r>
          </a:p>
        </p:txBody>
      </p:sp>
      <p:sp>
        <p:nvSpPr>
          <p:cNvPr id="16388" name="Rectangle 5">
            <a:extLst>
              <a:ext uri="{FF2B5EF4-FFF2-40B4-BE49-F238E27FC236}">
                <a16:creationId xmlns:a16="http://schemas.microsoft.com/office/drawing/2014/main" id="{F59522DE-E31B-44BE-A9C6-F463A1FB549A}"/>
              </a:ext>
            </a:extLst>
          </p:cNvPr>
          <p:cNvSpPr>
            <a:spLocks noGrp="1" noChangeArrowheads="1"/>
          </p:cNvSpPr>
          <p:nvPr>
            <p:ph sz="half" idx="2"/>
          </p:nvPr>
        </p:nvSpPr>
        <p:spPr/>
        <p:txBody>
          <a:bodyPr/>
          <a:lstStyle/>
          <a:p>
            <a:pPr eaLnBrk="1" hangingPunct="1">
              <a:lnSpc>
                <a:spcPct val="90000"/>
              </a:lnSpc>
              <a:buFontTx/>
              <a:buNone/>
            </a:pPr>
            <a:endParaRPr lang="en-US" altLang="en-US" sz="2400"/>
          </a:p>
        </p:txBody>
      </p:sp>
      <p:pic>
        <p:nvPicPr>
          <p:cNvPr id="16389" name="Picture 6" descr="MMj02836310000[1]">
            <a:extLst>
              <a:ext uri="{FF2B5EF4-FFF2-40B4-BE49-F238E27FC236}">
                <a16:creationId xmlns:a16="http://schemas.microsoft.com/office/drawing/2014/main" id="{CEECD251-14C4-4C99-9E68-4AE79CE133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050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3" name="laser.wav"/>
          </p:stSnd>
        </p:sndAc>
      </p:transition>
    </mc:Choice>
    <mc:Fallback xmlns="">
      <p:transition>
        <p:sndAc>
          <p:stSnd>
            <p:snd r:embed="rId5" name="laser.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FC4653F-6846-4D4F-95F5-34ACF50630C1}"/>
              </a:ext>
            </a:extLst>
          </p:cNvPr>
          <p:cNvSpPr>
            <a:spLocks noGrp="1" noChangeArrowheads="1"/>
          </p:cNvSpPr>
          <p:nvPr>
            <p:ph type="ctrTitle"/>
          </p:nvPr>
        </p:nvSpPr>
        <p:spPr>
          <a:xfrm>
            <a:off x="685800" y="685800"/>
            <a:ext cx="7772400" cy="2362200"/>
          </a:xfrm>
        </p:spPr>
        <p:txBody>
          <a:bodyPr/>
          <a:lstStyle/>
          <a:p>
            <a:pPr eaLnBrk="1" hangingPunct="1"/>
            <a:r>
              <a:rPr lang="en-US" altLang="en-US">
                <a:latin typeface="Cooper Black" panose="0208090404030B020404" pitchFamily="18" charset="0"/>
              </a:rPr>
              <a:t>GRADUATION   REQUIREMENTS</a:t>
            </a:r>
          </a:p>
        </p:txBody>
      </p:sp>
      <p:sp>
        <p:nvSpPr>
          <p:cNvPr id="18435" name="Rectangle 3">
            <a:extLst>
              <a:ext uri="{FF2B5EF4-FFF2-40B4-BE49-F238E27FC236}">
                <a16:creationId xmlns:a16="http://schemas.microsoft.com/office/drawing/2014/main" id="{E79B2F6F-5DA8-40E0-B354-FEB0A7DEF013}"/>
              </a:ext>
            </a:extLst>
          </p:cNvPr>
          <p:cNvSpPr>
            <a:spLocks noGrp="1" noChangeArrowheads="1"/>
          </p:cNvSpPr>
          <p:nvPr>
            <p:ph type="subTitle" idx="1"/>
          </p:nvPr>
        </p:nvSpPr>
        <p:spPr>
          <a:xfrm>
            <a:off x="1371600" y="2971800"/>
            <a:ext cx="6400800" cy="3200400"/>
          </a:xfrm>
        </p:spPr>
        <p:txBody>
          <a:bodyPr/>
          <a:lstStyle/>
          <a:p>
            <a:pPr>
              <a:lnSpc>
                <a:spcPct val="80000"/>
              </a:lnSpc>
            </a:pPr>
            <a:r>
              <a:rPr lang="en-US" altLang="en-US" sz="2400" dirty="0"/>
              <a:t>WHAT YOU NEED TO KNOW!  </a:t>
            </a:r>
            <a:endParaRPr lang="en-US" altLang="en-US" sz="2400"/>
          </a:p>
          <a:p>
            <a:pPr eaLnBrk="1" hangingPunct="1">
              <a:lnSpc>
                <a:spcPct val="80000"/>
              </a:lnSpc>
            </a:pPr>
            <a:endParaRPr lang="en-US" altLang="en-US" sz="2400"/>
          </a:p>
          <a:p>
            <a:pPr>
              <a:lnSpc>
                <a:spcPct val="80000"/>
              </a:lnSpc>
            </a:pPr>
            <a:r>
              <a:rPr lang="en-US" altLang="en-US" sz="2000" dirty="0">
                <a:latin typeface="Cooper Black"/>
              </a:rPr>
              <a:t>MS. Karaki, School Counselor </a:t>
            </a:r>
            <a:endParaRPr lang="en-US" altLang="en-US" sz="2000" dirty="0">
              <a:latin typeface="Cooper Black" panose="0208090404030B020404" pitchFamily="18" charset="0"/>
            </a:endParaRPr>
          </a:p>
          <a:p>
            <a:pPr eaLnBrk="1" hangingPunct="1">
              <a:lnSpc>
                <a:spcPct val="80000"/>
              </a:lnSpc>
            </a:pPr>
            <a:r>
              <a:rPr lang="en-US" altLang="en-US" sz="2000" dirty="0"/>
              <a:t>Counsels Drama, Dance, Creative Writing, Tech, Visual Arts</a:t>
            </a:r>
          </a:p>
          <a:p>
            <a:pPr eaLnBrk="1" hangingPunct="1">
              <a:lnSpc>
                <a:spcPct val="80000"/>
              </a:lnSpc>
            </a:pPr>
            <a:endParaRPr lang="en-US" altLang="en-US" sz="2000"/>
          </a:p>
          <a:p>
            <a:pPr eaLnBrk="1" hangingPunct="1">
              <a:lnSpc>
                <a:spcPct val="80000"/>
              </a:lnSpc>
            </a:pPr>
            <a:r>
              <a:rPr lang="en-US" altLang="en-US" sz="2000" dirty="0">
                <a:latin typeface="Cooper Black"/>
              </a:rPr>
              <a:t>Mr. Arrington, School Counselor</a:t>
            </a:r>
          </a:p>
          <a:p>
            <a:pPr eaLnBrk="1" hangingPunct="1">
              <a:lnSpc>
                <a:spcPct val="80000"/>
              </a:lnSpc>
            </a:pPr>
            <a:r>
              <a:rPr lang="en-US" altLang="en-US" sz="2000" dirty="0"/>
              <a:t>Counsels Band, Orchestra and Vocal</a:t>
            </a:r>
          </a:p>
        </p:txBody>
      </p:sp>
      <p:pic>
        <p:nvPicPr>
          <p:cNvPr id="57351" name="MSj04310540000[1].wav">
            <a:hlinkClick r:id="" action="ppaction://media"/>
            <a:extLst>
              <a:ext uri="{FF2B5EF4-FFF2-40B4-BE49-F238E27FC236}">
                <a16:creationId xmlns:a16="http://schemas.microsoft.com/office/drawing/2014/main" id="{5E958675-38DF-4D8E-8F2D-36E436082982}"/>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MCj04107870000[1]">
            <a:extLst>
              <a:ext uri="{FF2B5EF4-FFF2-40B4-BE49-F238E27FC236}">
                <a16:creationId xmlns:a16="http://schemas.microsoft.com/office/drawing/2014/main" id="{076237D1-BB83-4377-838B-933268584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846138"/>
            <a:ext cx="1905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2171" fill="hold"/>
                                        <p:tgtEl>
                                          <p:spTgt spid="573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735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259CBD2-7F44-4B1D-9330-BF0E67388150}"/>
              </a:ext>
            </a:extLst>
          </p:cNvPr>
          <p:cNvSpPr>
            <a:spLocks noGrp="1" noChangeArrowheads="1"/>
          </p:cNvSpPr>
          <p:nvPr>
            <p:ph type="title"/>
          </p:nvPr>
        </p:nvSpPr>
        <p:spPr/>
        <p:txBody>
          <a:bodyPr/>
          <a:lstStyle/>
          <a:p>
            <a:pPr eaLnBrk="1" hangingPunct="1"/>
            <a:r>
              <a:rPr lang="en-US" altLang="en-US" sz="4000">
                <a:latin typeface="Cooper Black" panose="0208090404030B020404" pitchFamily="18" charset="0"/>
              </a:rPr>
              <a:t>SUBJECT AREA REQUIREMENTS</a:t>
            </a:r>
          </a:p>
        </p:txBody>
      </p:sp>
      <p:sp>
        <p:nvSpPr>
          <p:cNvPr id="59395" name="Rectangle 3">
            <a:extLst>
              <a:ext uri="{FF2B5EF4-FFF2-40B4-BE49-F238E27FC236}">
                <a16:creationId xmlns:a16="http://schemas.microsoft.com/office/drawing/2014/main" id="{189A655F-1043-4E41-BDAB-C04D89C9AC7C}"/>
              </a:ext>
            </a:extLst>
          </p:cNvPr>
          <p:cNvSpPr>
            <a:spLocks noGrp="1" noChangeArrowheads="1"/>
          </p:cNvSpPr>
          <p:nvPr>
            <p:ph sz="half" idx="1"/>
          </p:nvPr>
        </p:nvSpPr>
        <p:spPr>
          <a:xfrm>
            <a:off x="430306" y="2326341"/>
            <a:ext cx="8382000" cy="3527612"/>
          </a:xfrm>
        </p:spPr>
        <p:txBody>
          <a:bodyPr>
            <a:normAutofit fontScale="77500" lnSpcReduction="20000"/>
          </a:bodyPr>
          <a:lstStyle/>
          <a:p>
            <a:pPr eaLnBrk="1" hangingPunct="1"/>
            <a:r>
              <a:rPr lang="en-US" altLang="en-US" sz="3200"/>
              <a:t>English -  4 CREDITS</a:t>
            </a:r>
          </a:p>
          <a:p>
            <a:pPr eaLnBrk="1" hangingPunct="1"/>
            <a:r>
              <a:rPr lang="en-US" altLang="en-US" sz="3200"/>
              <a:t>MATHEMATICS – 4 CREDITS (Alg. I, Geo)</a:t>
            </a:r>
          </a:p>
          <a:p>
            <a:pPr eaLnBrk="1" hangingPunct="1"/>
            <a:r>
              <a:rPr lang="en-US" altLang="en-US" sz="3200"/>
              <a:t>SCIENCE – 3 CREDITS (Biology, 2 rigorous)</a:t>
            </a:r>
          </a:p>
          <a:p>
            <a:pPr eaLnBrk="1" hangingPunct="1"/>
            <a:r>
              <a:rPr lang="en-US" altLang="en-US" sz="3200"/>
              <a:t>SOCIAL STUDIES – 3 CREDITS</a:t>
            </a:r>
          </a:p>
          <a:p>
            <a:pPr eaLnBrk="1" hangingPunct="1">
              <a:buFontTx/>
              <a:buNone/>
            </a:pPr>
            <a:r>
              <a:rPr lang="en-US" altLang="en-US" sz="3200"/>
              <a:t>		WORLD HISTORY – 1</a:t>
            </a:r>
          </a:p>
          <a:p>
            <a:pPr eaLnBrk="1" hangingPunct="1">
              <a:buFontTx/>
              <a:buNone/>
            </a:pPr>
            <a:r>
              <a:rPr lang="en-US" altLang="en-US" sz="3200"/>
              <a:t>	  	AMERICAN HISTORY – 1</a:t>
            </a:r>
          </a:p>
          <a:p>
            <a:pPr eaLnBrk="1" hangingPunct="1">
              <a:buFontTx/>
              <a:buNone/>
            </a:pPr>
            <a:r>
              <a:rPr lang="en-US" altLang="en-US" sz="3200"/>
              <a:t>		AMERICAN GOV’T – .5</a:t>
            </a:r>
          </a:p>
          <a:p>
            <a:pPr eaLnBrk="1" hangingPunct="1">
              <a:buFontTx/>
              <a:buNone/>
            </a:pPr>
            <a:r>
              <a:rPr lang="en-US" altLang="en-US" sz="3200"/>
              <a:t>		ECONOMICS - .5</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drumroll.wav"/>
          </p:stSnd>
        </p:sndAc>
      </p:transition>
    </mc:Choice>
    <mc:Fallback xmlns="">
      <p:transition>
        <p:sndAc>
          <p:stSnd>
            <p:snd r:embed="rId4" name="drumroll.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2832</Words>
  <Application>Microsoft Office PowerPoint</Application>
  <PresentationFormat>On-screen Show (4:3)</PresentationFormat>
  <Paragraphs>269</Paragraphs>
  <Slides>32</Slides>
  <Notes>17</Notes>
  <HiddenSlides>3</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Albertus Extra Bold</vt:lpstr>
      <vt:lpstr>Arial</vt:lpstr>
      <vt:lpstr>Calibri</vt:lpstr>
      <vt:lpstr>Century Gothic</vt:lpstr>
      <vt:lpstr>Clarendon</vt:lpstr>
      <vt:lpstr>Cooper Black</vt:lpstr>
      <vt:lpstr>Wingdings</vt:lpstr>
      <vt:lpstr>Wingdings 3</vt:lpstr>
      <vt:lpstr>Ion Boardroom</vt:lpstr>
      <vt:lpstr>Acrobat Document</vt:lpstr>
      <vt:lpstr>Freshman &amp; Sophomore Year </vt:lpstr>
      <vt:lpstr>9th and 10th Grade Meeting Agenda</vt:lpstr>
      <vt:lpstr>Your Counseling Staff</vt:lpstr>
      <vt:lpstr> ASSESSMENT </vt:lpstr>
      <vt:lpstr>PSAT/NMSQT</vt:lpstr>
      <vt:lpstr>PSAT DATES &amp; FEES</vt:lpstr>
      <vt:lpstr>FSA/EOC 2022</vt:lpstr>
      <vt:lpstr>GRADUATION   REQUIREMENTS</vt:lpstr>
      <vt:lpstr>SUBJECT AREA REQUIREMENTS</vt:lpstr>
      <vt:lpstr>SUBJECT AREA   REQUIREMENTS CONTINUED </vt:lpstr>
      <vt:lpstr>Scholar Designation for Diploma</vt:lpstr>
      <vt:lpstr>Career Technical (CTE)</vt:lpstr>
      <vt:lpstr>Grade Point Average</vt:lpstr>
      <vt:lpstr>Computing GPA</vt:lpstr>
      <vt:lpstr>Example Computing GPA</vt:lpstr>
      <vt:lpstr>Attendance</vt:lpstr>
      <vt:lpstr>New Community Service Guidelines for 9th and 10th</vt:lpstr>
      <vt:lpstr>Community Service Guidelines</vt:lpstr>
      <vt:lpstr>   College and Career Planning     </vt:lpstr>
      <vt:lpstr>Get Organized</vt:lpstr>
      <vt:lpstr>Bright Futures Update</vt:lpstr>
      <vt:lpstr>Why Go to College? </vt:lpstr>
      <vt:lpstr>PowerPoint Presentation</vt:lpstr>
      <vt:lpstr>XELLO</vt:lpstr>
      <vt:lpstr>Xello Reminder</vt:lpstr>
      <vt:lpstr>Xello</vt:lpstr>
      <vt:lpstr>Our Webpage</vt:lpstr>
      <vt:lpstr>Password RESET!</vt:lpstr>
      <vt:lpstr> </vt:lpstr>
      <vt:lpstr>Join code for Remind</vt:lpstr>
      <vt:lpstr>Beginning of the Year Check-In</vt:lpstr>
      <vt:lpstr>Question &amp; Answer</vt:lpstr>
    </vt:vector>
  </TitlesOfParts>
  <Company>School District of Osceola Cnty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Prep</dc:title>
  <dc:creator>laidroom</dc:creator>
  <cp:lastModifiedBy>Christopher Arrington</cp:lastModifiedBy>
  <cp:revision>486</cp:revision>
  <dcterms:created xsi:type="dcterms:W3CDTF">2007-08-28T15:25:38Z</dcterms:created>
  <dcterms:modified xsi:type="dcterms:W3CDTF">2021-08-18T16:01:50Z</dcterms:modified>
</cp:coreProperties>
</file>